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21.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2.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notesSlides/notesSlide23.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4.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5.xml" ContentType="application/vnd.openxmlformats-officedocument.presentationml.notesSlide+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6.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7.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notesSlides/notesSlide28.xml" ContentType="application/vnd.openxmlformats-officedocument.presentationml.notesSlide+xml"/>
  <Override PartName="/ppt/charts/chart45.xml" ContentType="application/vnd.openxmlformats-officedocument.drawingml.chart+xml"/>
  <Override PartName="/ppt/charts/chart46.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9.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0.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1.xml" ContentType="application/vnd.openxmlformats-officedocument.presentationml.notesSlide+xml"/>
  <Override PartName="/ppt/charts/chart53.xml" ContentType="application/vnd.openxmlformats-officedocument.drawingml.chart+xml"/>
  <Override PartName="/ppt/charts/chart54.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2.xml" ContentType="application/vnd.openxmlformats-officedocument.presentationml.notesSlide+xml"/>
  <Override PartName="/ppt/charts/chart55.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notesSlides/notesSlide36.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notesSlides/notesSlide37.xml" ContentType="application/vnd.openxmlformats-officedocument.presentationml.notesSlide+xml"/>
  <Override PartName="/ppt/charts/chart60.xml" ContentType="application/vnd.openxmlformats-officedocument.drawingml.chart+xml"/>
  <Override PartName="/ppt/charts/chart61.xml" ContentType="application/vnd.openxmlformats-officedocument.drawingml.chart+xml"/>
  <Override PartName="/ppt/notesSlides/notesSlide38.xml" ContentType="application/vnd.openxmlformats-officedocument.presentationml.notesSlide+xml"/>
  <Override PartName="/ppt/charts/chart62.xml" ContentType="application/vnd.openxmlformats-officedocument.drawingml.chart+xml"/>
  <Override PartName="/ppt/notesSlides/notesSlide39.xml" ContentType="application/vnd.openxmlformats-officedocument.presentationml.notesSlide+xml"/>
  <Override PartName="/ppt/charts/chart63.xml" ContentType="application/vnd.openxmlformats-officedocument.drawingml.chart+xml"/>
  <Override PartName="/ppt/charts/chart64.xml" ContentType="application/vnd.openxmlformats-officedocument.drawingml.chart+xml"/>
  <Override PartName="/ppt/notesSlides/notesSlide40.xml" ContentType="application/vnd.openxmlformats-officedocument.presentationml.notesSlide+xml"/>
  <Override PartName="/ppt/charts/chart65.xml" ContentType="application/vnd.openxmlformats-officedocument.drawingml.chart+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66.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67.xml" ContentType="application/vnd.openxmlformats-officedocument.drawingml.chart+xml"/>
  <Override PartName="/ppt/notesSlides/notesSlide45.xml" ContentType="application/vnd.openxmlformats-officedocument.presentationml.notesSlide+xml"/>
  <Override PartName="/ppt/charts/chart68.xml" ContentType="application/vnd.openxmlformats-officedocument.drawingml.chart+xml"/>
  <Override PartName="/ppt/charts/chart69.xml" ContentType="application/vnd.openxmlformats-officedocument.drawingml.chart+xml"/>
  <Override PartName="/ppt/notesSlides/notesSlide46.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notesSlides/notesSlide47.xml" ContentType="application/vnd.openxmlformats-officedocument.presentationml.notesSlide+xml"/>
  <Override PartName="/ppt/charts/chart72.xml" ContentType="application/vnd.openxmlformats-officedocument.drawingml.chart+xml"/>
  <Override PartName="/ppt/notesSlides/notesSlide48.xml" ContentType="application/vnd.openxmlformats-officedocument.presentationml.notesSlide+xml"/>
  <Override PartName="/ppt/charts/chart73.xml" ContentType="application/vnd.openxmlformats-officedocument.drawingml.chart+xml"/>
  <Override PartName="/ppt/charts/chart74.xml" ContentType="application/vnd.openxmlformats-officedocument.drawingml.chart+xml"/>
  <Override PartName="/ppt/notesSlides/notesSlide49.xml" ContentType="application/vnd.openxmlformats-officedocument.presentationml.notesSlide+xml"/>
  <Override PartName="/ppt/charts/chart75.xml" ContentType="application/vnd.openxmlformats-officedocument.drawingml.chart+xml"/>
  <Override PartName="/ppt/notesSlides/notesSlide50.xml" ContentType="application/vnd.openxmlformats-officedocument.presentationml.notesSlide+xml"/>
  <Override PartName="/ppt/charts/chart76.xml" ContentType="application/vnd.openxmlformats-officedocument.drawingml.chart+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4"/>
  </p:notesMasterIdLst>
  <p:handoutMasterIdLst>
    <p:handoutMasterId r:id="rId75"/>
  </p:handoutMasterIdLst>
  <p:sldIdLst>
    <p:sldId id="1582" r:id="rId5"/>
    <p:sldId id="1583" r:id="rId6"/>
    <p:sldId id="1614" r:id="rId7"/>
    <p:sldId id="1623" r:id="rId8"/>
    <p:sldId id="1624" r:id="rId9"/>
    <p:sldId id="1625" r:id="rId10"/>
    <p:sldId id="1613" r:id="rId11"/>
    <p:sldId id="1777" r:id="rId12"/>
    <p:sldId id="1591" r:id="rId13"/>
    <p:sldId id="1778" r:id="rId14"/>
    <p:sldId id="1603" r:id="rId15"/>
    <p:sldId id="1615" r:id="rId16"/>
    <p:sldId id="1686" r:id="rId17"/>
    <p:sldId id="1643" r:id="rId18"/>
    <p:sldId id="1620" r:id="rId19"/>
    <p:sldId id="1598" r:id="rId20"/>
    <p:sldId id="1622" r:id="rId21"/>
    <p:sldId id="1626" r:id="rId22"/>
    <p:sldId id="1753" r:id="rId23"/>
    <p:sldId id="1922" r:id="rId24"/>
    <p:sldId id="1628" r:id="rId25"/>
    <p:sldId id="1743" r:id="rId26"/>
    <p:sldId id="1968" r:id="rId27"/>
    <p:sldId id="1630" r:id="rId28"/>
    <p:sldId id="1746" r:id="rId29"/>
    <p:sldId id="1841" r:id="rId30"/>
    <p:sldId id="1631" r:id="rId31"/>
    <p:sldId id="1748" r:id="rId32"/>
    <p:sldId id="1632" r:id="rId33"/>
    <p:sldId id="1749" r:id="rId34"/>
    <p:sldId id="1768" r:id="rId35"/>
    <p:sldId id="1769" r:id="rId36"/>
    <p:sldId id="1770" r:id="rId37"/>
    <p:sldId id="1771" r:id="rId38"/>
    <p:sldId id="1842" r:id="rId39"/>
    <p:sldId id="1772" r:id="rId40"/>
    <p:sldId id="1773" r:id="rId41"/>
    <p:sldId id="1774" r:id="rId42"/>
    <p:sldId id="1775" r:id="rId43"/>
    <p:sldId id="1844" r:id="rId44"/>
    <p:sldId id="1845" r:id="rId45"/>
    <p:sldId id="1846" r:id="rId46"/>
    <p:sldId id="1847" r:id="rId47"/>
    <p:sldId id="1616" r:id="rId48"/>
    <p:sldId id="1817" r:id="rId49"/>
    <p:sldId id="1921" r:id="rId50"/>
    <p:sldId id="1923" r:id="rId51"/>
    <p:sldId id="1924" r:id="rId52"/>
    <p:sldId id="1969" r:id="rId53"/>
    <p:sldId id="1925" r:id="rId54"/>
    <p:sldId id="1970" r:id="rId55"/>
    <p:sldId id="1926" r:id="rId56"/>
    <p:sldId id="1940" r:id="rId57"/>
    <p:sldId id="1929" r:id="rId58"/>
    <p:sldId id="1930" r:id="rId59"/>
    <p:sldId id="1932" r:id="rId60"/>
    <p:sldId id="1933" r:id="rId61"/>
    <p:sldId id="1935" r:id="rId62"/>
    <p:sldId id="1936" r:id="rId63"/>
    <p:sldId id="1937" r:id="rId64"/>
    <p:sldId id="1938" r:id="rId65"/>
    <p:sldId id="1617" r:id="rId66"/>
    <p:sldId id="1820" r:id="rId67"/>
    <p:sldId id="1618" r:id="rId68"/>
    <p:sldId id="1821" r:id="rId69"/>
    <p:sldId id="1819" r:id="rId70"/>
    <p:sldId id="1822" r:id="rId71"/>
    <p:sldId id="1696" r:id="rId72"/>
    <p:sldId id="1619"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guide id="4" orient="horz" pos="163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C289B148-69CD-F408-ABD0-570112907BB6}" name="Nicola Lawson" initials="NL" userId="S::Nicola.Lawson@cqc.org.uk::54ea8d3a-df9c-4289-9af4-54e9202d4ea8" providerId="AD"/>
  <p188:author id="{175DE54D-B071-8829-1CBE-DDE26626C8D9}" name="James, Alice" initials="AJ" userId="S::alice.james@cqc.org.uk::957c40c3-74fc-4387-b314-23310550a198" providerId="AD"/>
  <p188:author id="{F5254F77-C5AC-F9CB-37B0-EE61F29EF697}" name="Chris Laws" initials="CL" userId="S::Chris.Laws@surveycoordination.com::661b02b2-841c-4d08-a2de-8ae9f1c1cadb" providerId="AD"/>
  <p188:author id="{2A247F89-00B1-9D16-6730-B1B987D764C2}" name="Giorgia Dimiccoli" initials="GD" userId="S::Giorgia.Dimiccoli@pickereurope.ac.uk::2fffb91b-ffc2-41b3-8f3d-74d2d2ce32f9" providerId="AD"/>
  <p188:author id="{CACFB889-A907-AAC1-EA10-354E61830DD7}" name="Rupert Brice" initials="RB" userId="S::Rupert.Brice@pickereurope.ac.uk::e7b4ee25-0084-428a-9820-8e2985d3ec0b"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8BA7"/>
    <a:srgbClr val="746280"/>
    <a:srgbClr val="6D276A"/>
    <a:srgbClr val="6B2768"/>
    <a:srgbClr val="D9D9D9"/>
    <a:srgbClr val="756382"/>
    <a:srgbClr val="FFFFFF"/>
    <a:srgbClr val="2F469C"/>
    <a:srgbClr val="EDEDE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6126" autoAdjust="0"/>
  </p:normalViewPr>
  <p:slideViewPr>
    <p:cSldViewPr snapToGrid="0">
      <p:cViewPr varScale="1">
        <p:scale>
          <a:sx n="88" d="100"/>
          <a:sy n="88" d="100"/>
        </p:scale>
        <p:origin x="389" y="67"/>
      </p:cViewPr>
      <p:guideLst>
        <p:guide orient="horz" pos="663"/>
        <p:guide pos="3863"/>
        <p:guide orient="horz" pos="1593"/>
        <p:guide orient="horz" pos="1638"/>
      </p:guideLst>
    </p:cSldViewPr>
  </p:slideViewPr>
  <p:outlineViewPr>
    <p:cViewPr>
      <p:scale>
        <a:sx n="33" d="100"/>
        <a:sy n="33" d="100"/>
      </p:scale>
      <p:origin x="0" y="-7032"/>
    </p:cViewPr>
  </p:outlineViewPr>
  <p:notesTextViewPr>
    <p:cViewPr>
      <p:scale>
        <a:sx n="1" d="1"/>
        <a:sy n="1" d="1"/>
      </p:scale>
      <p:origin x="0" y="0"/>
    </p:cViewPr>
  </p:notesTextViewPr>
  <p:sorterViewPr>
    <p:cViewPr>
      <p:scale>
        <a:sx n="100" d="100"/>
        <a:sy n="100" d="100"/>
      </p:scale>
      <p:origin x="0" y="-20334"/>
    </p:cViewPr>
  </p:sorterViewPr>
  <p:notesViewPr>
    <p:cSldViewPr snapToGrid="0">
      <p:cViewPr varScale="1">
        <p:scale>
          <a:sx n="80" d="100"/>
          <a:sy n="80" d="100"/>
        </p:scale>
        <p:origin x="3702"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8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14.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4.png"/></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4.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4.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4.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4.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4.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4.png"/></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4.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4.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4.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4.png"/></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8.xml"/><Relationship Id="rId1" Type="http://schemas.microsoft.com/office/2011/relationships/chartStyle" Target="style8.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4.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4.png"/></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image" Target="../media/image14.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4.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4.png"/></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9.xml"/><Relationship Id="rId1" Type="http://schemas.microsoft.com/office/2011/relationships/chartStyle" Target="style9.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4.png"/></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0.xml"/><Relationship Id="rId1" Type="http://schemas.microsoft.com/office/2011/relationships/chartStyle" Target="style10.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1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14.png"/></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1.xml"/><Relationship Id="rId1" Type="http://schemas.microsoft.com/office/2011/relationships/chartStyle" Target="style11.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2.xml"/><Relationship Id="rId1" Type="http://schemas.microsoft.com/office/2011/relationships/chartStyle" Target="style12.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4.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4.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4.png"/></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3.xml"/><Relationship Id="rId1" Type="http://schemas.microsoft.com/office/2011/relationships/chartStyle" Target="style13.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4.png"/></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4.png"/></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4.xml"/><Relationship Id="rId1" Type="http://schemas.microsoft.com/office/2011/relationships/chartStyle" Target="style1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4.png"/></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4.png"/></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15.xml"/><Relationship Id="rId1" Type="http://schemas.microsoft.com/office/2011/relationships/chartStyle" Target="style15.xml"/></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4.png"/></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6.xml"/><Relationship Id="rId1" Type="http://schemas.microsoft.com/office/2011/relationships/chartStyle" Target="style16.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4.png"/></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14199869626961537"/>
          <c:y val="0.36495559122747634"/>
          <c:w val="0.73040181361080025"/>
          <c:h val="0.52156270701423946"/>
        </c:manualLayout>
      </c:layout>
      <c:barChart>
        <c:barDir val="bar"/>
        <c:grouping val="clustered"/>
        <c:varyColors val="0"/>
        <c:ser>
          <c:idx val="0"/>
          <c:order val="0"/>
          <c:spPr>
            <a:ln>
              <a:noFill/>
            </a:ln>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5DD6-479D-BB29-DBA1EB4BB36A}"/>
              </c:ext>
            </c:extLst>
          </c:dPt>
          <c:dLbls>
            <c:dLbl>
              <c:idx val="1"/>
              <c:tx>
                <c:rich>
                  <a:bodyPr rot="0" vertOverflow="overflow" horzOverflow="overflow" wrap="square" lIns="39600" tIns="19050" rIns="39600" bIns="19050" anchor="ctr">
                    <a:spAutoFit/>
                  </a:bodyPr>
                  <a:lstStyle/>
                  <a:p>
                    <a:pPr>
                      <a:defRPr sz="1100" b="1" baseline="0">
                        <a:solidFill>
                          <a:schemeClr val="tx1"/>
                        </a:solidFill>
                        <a:latin typeface="Arial" panose="020B0604020202020204" pitchFamily="34" charset="0"/>
                        <a:cs typeface="Arial" panose="020B0604020202020204" pitchFamily="34" charset="0"/>
                      </a:defRPr>
                    </a:pPr>
                    <a:fld id="{6EBC5181-5B89-424A-B185-7835245F0C91}" type="VALUE">
                      <a:rPr lang="en-US" dirty="0">
                        <a:solidFill>
                          <a:schemeClr val="tx1"/>
                        </a:solidFill>
                      </a:rPr>
                      <a:pPr>
                        <a:defRPr sz="1100" b="1" baseline="0">
                          <a:solidFill>
                            <a:schemeClr val="tx1"/>
                          </a:solidFill>
                          <a:latin typeface="Arial" panose="020B0604020202020204" pitchFamily="34" charset="0"/>
                          <a:cs typeface="Arial" panose="020B0604020202020204" pitchFamily="34" charset="0"/>
                        </a:defRPr>
                      </a:pPr>
                      <a:t>[VALUE]</a:t>
                    </a:fld>
                    <a:endParaRPr lang="en-GB"/>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509453155653729"/>
                      <c:h val="0.13358066549390221"/>
                    </c:manualLayout>
                  </c15:layout>
                  <c15:dlblFieldTable/>
                  <c15:showDataLabelsRange val="0"/>
                </c:ext>
                <c:ext xmlns:c16="http://schemas.microsoft.com/office/drawing/2014/chart" uri="{C3380CC4-5D6E-409C-BE32-E72D297353CC}">
                  <c16:uniqueId val="{00000003-5DD6-479D-BB29-DBA1EB4BB36A}"/>
                </c:ext>
              </c:extLst>
            </c:dLbl>
            <c:spPr>
              <a:noFill/>
              <a:ln>
                <a:noFill/>
              </a:ln>
              <a:effectLst/>
            </c:spPr>
            <c:txPr>
              <a:bodyPr rot="0" vertOverflow="overflow" horzOverflow="overflow" wrap="square" lIns="39600" tIns="19050" rIns="39600" bIns="19050" anchor="ctr">
                <a:spAutoFit/>
              </a:bodyPr>
              <a:lstStyle/>
              <a:p>
                <a:pPr>
                  <a:defRPr sz="1100" b="1">
                    <a:solidFill>
                      <a:schemeClr val="tx1"/>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'for chart'!$A$1:$A$2</c:f>
              <c:strCache>
                <c:ptCount val="2"/>
                <c:pt idx="0">
                  <c:v>1</c:v>
                </c:pt>
                <c:pt idx="1">
                  <c:v>2+ </c:v>
                </c:pt>
              </c:strCache>
            </c:strRef>
          </c:cat>
          <c:val>
            <c:numRef>
              <c:f>'for chart'!$B$1:$B$2</c:f>
              <c:numCache>
                <c:formatCode>0%</c:formatCode>
                <c:ptCount val="2"/>
                <c:pt idx="0">
                  <c:v>0.36024844720496879</c:v>
                </c:pt>
                <c:pt idx="1">
                  <c:v>0.63975155279503115</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15"/>
        <c:overlap val="100"/>
        <c:axId val="597377152"/>
        <c:axId val="597375520"/>
      </c:barChart>
      <c:valAx>
        <c:axId val="597375520"/>
        <c:scaling>
          <c:orientation val="minMax"/>
        </c:scaling>
        <c:delete val="1"/>
        <c:axPos val="t"/>
        <c:numFmt formatCode="0%" sourceLinked="1"/>
        <c:majorTickMark val="out"/>
        <c:minorTickMark val="none"/>
        <c:tickLblPos val="nextTo"/>
        <c:crossAx val="597377152"/>
        <c:crosses val="autoZero"/>
        <c:crossBetween val="between"/>
      </c:valAx>
      <c:catAx>
        <c:axId val="597377152"/>
        <c:scaling>
          <c:orientation val="maxMin"/>
        </c:scaling>
        <c:delete val="0"/>
        <c:axPos val="l"/>
        <c:numFmt formatCode="General" sourceLinked="1"/>
        <c:majorTickMark val="out"/>
        <c:minorTickMark val="none"/>
        <c:tickLblPos val="nextTo"/>
        <c:spPr>
          <a:ln>
            <a:noFill/>
          </a:ln>
        </c:spPr>
        <c:txPr>
          <a:bodyPr rot="0" anchor="b" anchorCtr="0"/>
          <a:lstStyle/>
          <a:p>
            <a:pPr>
              <a:defRPr sz="1000" baseline="0">
                <a:latin typeface="Arial" panose="020B0604020202020204" pitchFamily="34" charset="0"/>
                <a:cs typeface="Arial" panose="020B0604020202020204" pitchFamily="34" charset="0"/>
              </a:defRPr>
            </a:pPr>
            <a:endParaRPr lang="en-US"/>
          </a:p>
        </c:txPr>
        <c:crossAx val="5973755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Sheet1!$D$2:$D$48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0-A943-4DE4-A3E6-0A499306855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Sheet1!$E$2:$E$48</c:f>
              <c:numCache>
                <c:formatCode>General</c:formatCode>
                <c:ptCount val="47"/>
                <c:pt idx="0">
                  <c:v>5.9715636474181402</c:v>
                </c:pt>
                <c:pt idx="1">
                  <c:v>6.0463773498926141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1-A943-4DE4-A3E6-0A499306855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Sheet1!$F$2:$F$48</c:f>
              <c:numCache>
                <c:formatCode>General</c:formatCode>
                <c:ptCount val="47"/>
                <c:pt idx="0">
                  <c:v>#N/A</c:v>
                </c:pt>
                <c:pt idx="1">
                  <c:v>#N/A</c:v>
                </c:pt>
                <c:pt idx="2">
                  <c:v>6.1889908906363758</c:v>
                </c:pt>
                <c:pt idx="3">
                  <c:v>6.2104465076523052</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2-A943-4DE4-A3E6-0A4993068555}"/>
            </c:ext>
          </c:extLst>
        </c:ser>
        <c:ser>
          <c:idx val="3"/>
          <c:order val="3"/>
          <c:tx>
            <c:strRef>
              <c:f>Sheet1!$G$1</c:f>
              <c:strCache>
                <c:ptCount val="1"/>
                <c:pt idx="0">
                  <c:v>About the same</c:v>
                </c:pt>
              </c:strCache>
            </c:strRef>
          </c:tx>
          <c:spPr>
            <a:solidFill>
              <a:srgbClr val="D9D9D9"/>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Sheet1!$G$2:$G$48</c:f>
              <c:numCache>
                <c:formatCode>General</c:formatCode>
                <c:ptCount val="47"/>
                <c:pt idx="0">
                  <c:v>#N/A</c:v>
                </c:pt>
                <c:pt idx="1">
                  <c:v>#N/A</c:v>
                </c:pt>
                <c:pt idx="2">
                  <c:v>#N/A</c:v>
                </c:pt>
                <c:pt idx="3">
                  <c:v>#N/A</c:v>
                </c:pt>
                <c:pt idx="4">
                  <c:v>6.2647595329374202</c:v>
                </c:pt>
                <c:pt idx="5">
                  <c:v>6.3084081204641684</c:v>
                </c:pt>
                <c:pt idx="6">
                  <c:v>6.3104318683171128</c:v>
                </c:pt>
                <c:pt idx="7">
                  <c:v>6.3880005525026604</c:v>
                </c:pt>
                <c:pt idx="8">
                  <c:v>6.3987888638951738</c:v>
                </c:pt>
                <c:pt idx="9">
                  <c:v>6.4244209857390988</c:v>
                </c:pt>
                <c:pt idx="10">
                  <c:v>6.4517629295660521</c:v>
                </c:pt>
                <c:pt idx="11">
                  <c:v>6.4531850450114074</c:v>
                </c:pt>
                <c:pt idx="12">
                  <c:v>6.512747860102861</c:v>
                </c:pt>
                <c:pt idx="13">
                  <c:v>6.5128297896835141</c:v>
                </c:pt>
                <c:pt idx="14">
                  <c:v>6.5604653752526243</c:v>
                </c:pt>
                <c:pt idx="15">
                  <c:v>6.5976183504138506</c:v>
                </c:pt>
                <c:pt idx="16">
                  <c:v>6.6008785186871251</c:v>
                </c:pt>
                <c:pt idx="17">
                  <c:v>6.6249218333341737</c:v>
                </c:pt>
                <c:pt idx="18">
                  <c:v>6.6435505045327208</c:v>
                </c:pt>
                <c:pt idx="19">
                  <c:v>6.681026826484409</c:v>
                </c:pt>
                <c:pt idx="20">
                  <c:v>6.6873315752776463</c:v>
                </c:pt>
                <c:pt idx="21">
                  <c:v>6.6917225645287894</c:v>
                </c:pt>
                <c:pt idx="22">
                  <c:v>6.7044857295824984</c:v>
                </c:pt>
                <c:pt idx="23">
                  <c:v>6.7198033131604706</c:v>
                </c:pt>
                <c:pt idx="24">
                  <c:v>6.7244912793223204</c:v>
                </c:pt>
                <c:pt idx="25">
                  <c:v>6.7807253774066751</c:v>
                </c:pt>
                <c:pt idx="26">
                  <c:v>6.798639919347778</c:v>
                </c:pt>
                <c:pt idx="27">
                  <c:v>6.8188210843564239</c:v>
                </c:pt>
                <c:pt idx="28">
                  <c:v>6.8306191437484456</c:v>
                </c:pt>
                <c:pt idx="29">
                  <c:v>6.8389567984994688</c:v>
                </c:pt>
                <c:pt idx="30">
                  <c:v>6.8987294960061512</c:v>
                </c:pt>
                <c:pt idx="31">
                  <c:v>6.9385703690501082</c:v>
                </c:pt>
                <c:pt idx="32">
                  <c:v>6.9676393074763663</c:v>
                </c:pt>
                <c:pt idx="33">
                  <c:v>7.0138518710274749</c:v>
                </c:pt>
                <c:pt idx="34">
                  <c:v>7.0563134596952812</c:v>
                </c:pt>
                <c:pt idx="35">
                  <c:v>7.0574584761417771</c:v>
                </c:pt>
                <c:pt idx="36">
                  <c:v>7.0810346045679573</c:v>
                </c:pt>
                <c:pt idx="37">
                  <c:v>7.0817735549613952</c:v>
                </c:pt>
                <c:pt idx="38">
                  <c:v>7.1259456439715612</c:v>
                </c:pt>
                <c:pt idx="39">
                  <c:v>7.1343745299333587</c:v>
                </c:pt>
                <c:pt idx="40">
                  <c:v>7.1699695646705726</c:v>
                </c:pt>
                <c:pt idx="41">
                  <c:v>7.1920053362411416</c:v>
                </c:pt>
                <c:pt idx="42">
                  <c:v>7.2253580163241518</c:v>
                </c:pt>
                <c:pt idx="43">
                  <c:v>7.2620369174271779</c:v>
                </c:pt>
                <c:pt idx="44">
                  <c:v>#N/A</c:v>
                </c:pt>
                <c:pt idx="45">
                  <c:v>#N/A</c:v>
                </c:pt>
                <c:pt idx="46">
                  <c:v>#N/A</c:v>
                </c:pt>
              </c:numCache>
            </c:numRef>
          </c:val>
          <c:extLst>
            <c:ext xmlns:c16="http://schemas.microsoft.com/office/drawing/2014/chart" uri="{C3380CC4-5D6E-409C-BE32-E72D297353CC}">
              <c16:uniqueId val="{00000003-A943-4DE4-A3E6-0A499306855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Sheet1!$H$2:$H$48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7.3454583598265142</c:v>
                </c:pt>
                <c:pt idx="45">
                  <c:v>#N/A</c:v>
                </c:pt>
                <c:pt idx="46">
                  <c:v>#N/A</c:v>
                </c:pt>
              </c:numCache>
            </c:numRef>
          </c:val>
          <c:extLst>
            <c:ext xmlns:c16="http://schemas.microsoft.com/office/drawing/2014/chart" uri="{C3380CC4-5D6E-409C-BE32-E72D297353CC}">
              <c16:uniqueId val="{00000004-A943-4DE4-A3E6-0A499306855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Sheet1!$I$2:$I$48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7.4235019630422583</c:v>
                </c:pt>
                <c:pt idx="46">
                  <c:v>7.5314225578067902</c:v>
                </c:pt>
              </c:numCache>
            </c:numRef>
          </c:val>
          <c:extLst>
            <c:ext xmlns:c16="http://schemas.microsoft.com/office/drawing/2014/chart" uri="{C3380CC4-5D6E-409C-BE32-E72D297353CC}">
              <c16:uniqueId val="{00000005-A943-4DE4-A3E6-0A499306855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Sheet1!$J$2:$J$48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6-A943-4DE4-A3E6-0A4993068555}"/>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Sheet1!$K$2:$K$48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7.0138518710274749</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7-A943-4DE4-A3E6-0A4993068555}"/>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472902230354252"/>
          <c:w val="0.74050409342017565"/>
          <c:h val="0.585584895700103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5.6927799954832166</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0.28539411061688824</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0.18281413287574377</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1.8872072115471212</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47072"/>
        <c:axId val="779047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6.8364932621001824</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7.1152649940092072</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
                  <c:y val="2.938091212364171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GB" b="0" dirty="0"/>
                      <a:t>Q7. </a:t>
                    </a:r>
                    <a:r>
                      <a:rPr lang="en-GB" sz="900" b="0" i="0" u="none" strike="noStrike" baseline="0" dirty="0">
                        <a:effectLst/>
                      </a:rPr>
                      <a:t>Was the support offered appropriate for your mental health needs?</a:t>
                    </a:r>
                    <a:endParaRPr lang="en-GB" b="0" dirty="0"/>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3689464667977"/>
                      <c:h val="0.43494986737277791"/>
                    </c:manualLayout>
                  </c15:layout>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2512"/>
        <c:axId val="779048704"/>
      </c:scatterChart>
      <c:catAx>
        <c:axId val="779047072"/>
        <c:scaling>
          <c:orientation val="minMax"/>
        </c:scaling>
        <c:delete val="1"/>
        <c:axPos val="l"/>
        <c:numFmt formatCode="General" sourceLinked="1"/>
        <c:majorTickMark val="out"/>
        <c:minorTickMark val="none"/>
        <c:tickLblPos val="nextTo"/>
        <c:crossAx val="779047616"/>
        <c:crosses val="autoZero"/>
        <c:auto val="1"/>
        <c:lblAlgn val="ctr"/>
        <c:lblOffset val="100"/>
        <c:noMultiLvlLbl val="0"/>
      </c:catAx>
      <c:valAx>
        <c:axId val="779047616"/>
        <c:scaling>
          <c:orientation val="minMax"/>
          <c:min val="1"/>
        </c:scaling>
        <c:delete val="1"/>
        <c:axPos val="b"/>
        <c:numFmt formatCode="General" sourceLinked="1"/>
        <c:majorTickMark val="none"/>
        <c:minorTickMark val="none"/>
        <c:tickLblPos val="nextTo"/>
        <c:crossAx val="779047072"/>
        <c:crosses val="autoZero"/>
        <c:crossBetween val="between"/>
      </c:valAx>
      <c:valAx>
        <c:axId val="779048704"/>
        <c:scaling>
          <c:orientation val="minMax"/>
          <c:min val="0"/>
        </c:scaling>
        <c:delete val="1"/>
        <c:axPos val="r"/>
        <c:numFmt formatCode="#;;0" sourceLinked="0"/>
        <c:majorTickMark val="out"/>
        <c:minorTickMark val="none"/>
        <c:tickLblPos val="nextTo"/>
        <c:crossAx val="779052512"/>
        <c:crosses val="max"/>
        <c:crossBetween val="midCat"/>
        <c:majorUnit val="1"/>
      </c:valAx>
      <c:valAx>
        <c:axId val="77905251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48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29464484524604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5.3082906346281789</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2.0613205269613735</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8.2097907801601089E-2</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53600"/>
        <c:axId val="779054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7.1912104799547683</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6.3369644484468708</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GB" b="0" dirty="0"/>
                      <a:t>Q6. </a:t>
                    </a:r>
                    <a:r>
                      <a:rPr lang="en-GB" sz="900" b="0" i="0" u="none" strike="noStrike" baseline="0" dirty="0">
                        <a:effectLst/>
                      </a:rPr>
                      <a:t>While waiting, between your assessment with the NHS mental health team and your first appointment for treatment, were you offered support with your mental health?</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5232"/>
        <c:axId val="779054688"/>
      </c:scatterChart>
      <c:catAx>
        <c:axId val="779053600"/>
        <c:scaling>
          <c:orientation val="minMax"/>
        </c:scaling>
        <c:delete val="1"/>
        <c:axPos val="l"/>
        <c:numFmt formatCode="General" sourceLinked="1"/>
        <c:majorTickMark val="out"/>
        <c:minorTickMark val="none"/>
        <c:tickLblPos val="nextTo"/>
        <c:crossAx val="779054144"/>
        <c:crosses val="autoZero"/>
        <c:auto val="1"/>
        <c:lblAlgn val="ctr"/>
        <c:lblOffset val="100"/>
        <c:noMultiLvlLbl val="0"/>
      </c:catAx>
      <c:valAx>
        <c:axId val="779054144"/>
        <c:scaling>
          <c:orientation val="minMax"/>
          <c:min val="1"/>
        </c:scaling>
        <c:delete val="1"/>
        <c:axPos val="b"/>
        <c:numFmt formatCode="General" sourceLinked="1"/>
        <c:majorTickMark val="none"/>
        <c:minorTickMark val="none"/>
        <c:tickLblPos val="nextTo"/>
        <c:crossAx val="779053600"/>
        <c:crosses val="autoZero"/>
        <c:crossBetween val="between"/>
      </c:valAx>
      <c:valAx>
        <c:axId val="779054688"/>
        <c:scaling>
          <c:orientation val="minMax"/>
          <c:min val="0"/>
        </c:scaling>
        <c:delete val="1"/>
        <c:axPos val="r"/>
        <c:numFmt formatCode="#;;0" sourceLinked="0"/>
        <c:majorTickMark val="out"/>
        <c:minorTickMark val="none"/>
        <c:tickLblPos val="nextTo"/>
        <c:crossAx val="779055232"/>
        <c:crosses val="max"/>
        <c:crossBetween val="midCat"/>
        <c:majorUnit val="1"/>
      </c:valAx>
      <c:valAx>
        <c:axId val="77905523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46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5.9368381437749553</c:v>
                </c:pt>
                <c:pt idx="1">
                  <c:v>5.982956105347836</c:v>
                </c:pt>
                <c:pt idx="2">
                  <c:v>6.0498268072124803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6.1770025584299706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6.2089444484350862</c:v>
                </c:pt>
                <c:pt idx="5">
                  <c:v>6.2253495880288314</c:v>
                </c:pt>
                <c:pt idx="6">
                  <c:v>6.304289853647048</c:v>
                </c:pt>
                <c:pt idx="7">
                  <c:v>6.3182846137622741</c:v>
                </c:pt>
                <c:pt idx="8">
                  <c:v>6.3511645728853523</c:v>
                </c:pt>
                <c:pt idx="9">
                  <c:v>6.3532030748472437</c:v>
                </c:pt>
                <c:pt idx="10">
                  <c:v>6.3697605372032369</c:v>
                </c:pt>
                <c:pt idx="11">
                  <c:v>6.4050479919488161</c:v>
                </c:pt>
                <c:pt idx="12">
                  <c:v>6.4226792816949532</c:v>
                </c:pt>
                <c:pt idx="13">
                  <c:v>6.4303052044005904</c:v>
                </c:pt>
                <c:pt idx="14">
                  <c:v>6.4630268120860306</c:v>
                </c:pt>
                <c:pt idx="15">
                  <c:v>6.4652691300711469</c:v>
                </c:pt>
                <c:pt idx="16">
                  <c:v>6.497464975382818</c:v>
                </c:pt>
                <c:pt idx="17">
                  <c:v>6.513107631117351</c:v>
                </c:pt>
                <c:pt idx="18">
                  <c:v>6.5205244811712779</c:v>
                </c:pt>
                <c:pt idx="19">
                  <c:v>6.5324307933198567</c:v>
                </c:pt>
                <c:pt idx="20">
                  <c:v>6.548321921469479</c:v>
                </c:pt>
                <c:pt idx="21">
                  <c:v>6.5493681431005122</c:v>
                </c:pt>
                <c:pt idx="22">
                  <c:v>6.5512418407888289</c:v>
                </c:pt>
                <c:pt idx="23">
                  <c:v>6.5705207569652204</c:v>
                </c:pt>
                <c:pt idx="24">
                  <c:v>6.5775254268297134</c:v>
                </c:pt>
                <c:pt idx="25">
                  <c:v>6.5846413697113677</c:v>
                </c:pt>
                <c:pt idx="26">
                  <c:v>6.5919704791955089</c:v>
                </c:pt>
                <c:pt idx="27">
                  <c:v>6.5991880249302222</c:v>
                </c:pt>
                <c:pt idx="28">
                  <c:v>6.6054456245870146</c:v>
                </c:pt>
                <c:pt idx="29">
                  <c:v>6.6162498626274164</c:v>
                </c:pt>
                <c:pt idx="30">
                  <c:v>6.6172224554563952</c:v>
                </c:pt>
                <c:pt idx="31">
                  <c:v>6.6749747576623859</c:v>
                </c:pt>
                <c:pt idx="32">
                  <c:v>6.6931848191136991</c:v>
                </c:pt>
                <c:pt idx="33">
                  <c:v>6.7257348084299577</c:v>
                </c:pt>
                <c:pt idx="34">
                  <c:v>6.7723343262101352</c:v>
                </c:pt>
                <c:pt idx="35">
                  <c:v>6.77447902883097</c:v>
                </c:pt>
                <c:pt idx="36">
                  <c:v>6.7745928919464484</c:v>
                </c:pt>
                <c:pt idx="37">
                  <c:v>6.7964457804076366</c:v>
                </c:pt>
                <c:pt idx="38">
                  <c:v>6.8068132081497046</c:v>
                </c:pt>
                <c:pt idx="39">
                  <c:v>6.8477050583820427</c:v>
                </c:pt>
                <c:pt idx="40">
                  <c:v>6.8719024756850713</c:v>
                </c:pt>
                <c:pt idx="41">
                  <c:v>6.8754570007971338</c:v>
                </c:pt>
                <c:pt idx="42">
                  <c:v>6.8996001887460574</c:v>
                </c:pt>
                <c:pt idx="43">
                  <c:v>6.9499696210537012</c:v>
                </c:pt>
                <c:pt idx="44">
                  <c:v>6.9536202711685133</c:v>
                </c:pt>
                <c:pt idx="45">
                  <c:v>#N/A</c:v>
                </c:pt>
                <c:pt idx="46">
                  <c:v>#N/A</c:v>
                </c:pt>
                <c:pt idx="47">
                  <c:v>#N/A</c:v>
                </c:pt>
                <c:pt idx="48">
                  <c:v>#N/A</c:v>
                </c:pt>
                <c:pt idx="49">
                  <c:v>#N/A</c:v>
                </c:pt>
              </c:numCache>
            </c:numRef>
          </c:val>
          <c:extLs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7.1040571074663852</c:v>
                </c:pt>
                <c:pt idx="46">
                  <c:v>7.1338478327965289</c:v>
                </c:pt>
                <c:pt idx="47">
                  <c:v>7.1548389179217793</c:v>
                </c:pt>
                <c:pt idx="48">
                  <c:v>7.2811127161539488</c:v>
                </c:pt>
                <c:pt idx="49">
                  <c:v>#N/A</c:v>
                </c:pt>
              </c:numCache>
            </c:numRef>
          </c:val>
          <c:extLs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7.3376922368516064</c:v>
                </c:pt>
              </c:numCache>
            </c:numRef>
          </c:val>
          <c:extLs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6.6054456245870146</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383494478662471"/>
          <c:w val="0.74050409342017565"/>
          <c:h val="0.6465641025641025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5.9088722851236417</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0.13012597884012145</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9.948382004121914E-2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1.0385969123271614</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9.948382004121914E-2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0.27283214541444423</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6.8415516506738943</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General</c:formatCode>
                <c:ptCount val="1"/>
                <c:pt idx="0">
                  <c:v>6.657780540168563</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Did your NHS mental health team consider how areas of your life impact your mental health?</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855220441314444"/>
          <c:w val="0.74050409342017565"/>
          <c:h val="0.6035535714285714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5.277674190227275</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7.0976229009384717E-2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0.12421114588657733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1.2967466723831755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0.12421114588657733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0.20592760579218083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5.9477640270762286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6.1212349013148248</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you get the help you needed?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8344174101553463"/>
          <c:w val="0.74050409342017565"/>
          <c:h val="0.584626436781609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6.2612237615466313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0.2462019528349586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0.1028178419901824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1.0734036266289309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0.10281784199018329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0.29407215215014215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7.199968568897031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7.1469453696862377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176596281076871"/>
                  <c:y val="1.043988940596864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24"/>
                      <c:h val="0.52741413236452361"/>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Q9. Did you feel your NHS mental health team listened to what you had to say?</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6.2388417940749941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0.21498200800018008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9.155512688126155E-2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0.95582248497495392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9.155512688126155E-2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0.32839878824722213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3.3133709577342962E-2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7.0294681444803402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7.0232901714439127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 Were you given enough time to discuss your needs and treatment?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589721102273329"/>
          <c:w val="0.73896405116966213"/>
          <c:h val="0.620972751744887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7.1264713202247627</c:v>
                </c:pt>
              </c:numCache>
            </c:numRef>
          </c:val>
          <c:extLst>
            <c:ext xmlns:c16="http://schemas.microsoft.com/office/drawing/2014/chart" uri="{C3380CC4-5D6E-409C-BE32-E72D297353CC}">
              <c16:uniqueId val="{00000000-983A-47DA-AFE6-D28C36A471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83A-47DA-AFE6-D28C36A471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0.26552792597791619</c:v>
                </c:pt>
              </c:numCache>
            </c:numRef>
          </c:val>
          <c:extLst>
            <c:ext xmlns:c16="http://schemas.microsoft.com/office/drawing/2014/chart" uri="{C3380CC4-5D6E-409C-BE32-E72D297353CC}">
              <c16:uniqueId val="{00000002-983A-47DA-AFE6-D28C36A471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0.10222007291721891</c:v>
                </c:pt>
              </c:numCache>
            </c:numRef>
          </c:val>
          <c:extLst>
            <c:ext xmlns:c16="http://schemas.microsoft.com/office/drawing/2014/chart" uri="{C3380CC4-5D6E-409C-BE32-E72D297353CC}">
              <c16:uniqueId val="{00000003-983A-47DA-AFE6-D28C36A471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1.0671630026439765</c:v>
                </c:pt>
              </c:numCache>
            </c:numRef>
          </c:val>
          <c:extLst>
            <c:ext xmlns:c16="http://schemas.microsoft.com/office/drawing/2014/chart" uri="{C3380CC4-5D6E-409C-BE32-E72D297353CC}">
              <c16:uniqueId val="{00000004-983A-47DA-AFE6-D28C36A471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0.1022200729172198</c:v>
                </c:pt>
              </c:numCache>
            </c:numRef>
          </c:val>
          <c:extLst>
            <c:ext xmlns:c16="http://schemas.microsoft.com/office/drawing/2014/chart" uri="{C3380CC4-5D6E-409C-BE32-E72D297353CC}">
              <c16:uniqueId val="{00000005-983A-47DA-AFE6-D28C36A471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0.10345944626217118</c:v>
                </c:pt>
              </c:numCache>
            </c:numRef>
          </c:val>
          <c:extLst>
            <c:ext xmlns:c16="http://schemas.microsoft.com/office/drawing/2014/chart" uri="{C3380CC4-5D6E-409C-BE32-E72D297353CC}">
              <c16:uniqueId val="{00000006-983A-47DA-AFE6-D28C36A471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83A-47DA-AFE6-D28C36A4717F}"/>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7.925867622865165</c:v>
                </c:pt>
              </c:numCache>
            </c:numRef>
          </c:xVal>
          <c:yVal>
            <c:numLit>
              <c:formatCode>General</c:formatCode>
              <c:ptCount val="1"/>
              <c:pt idx="0">
                <c:v>1</c:v>
              </c:pt>
            </c:numLit>
          </c:yVal>
          <c:smooth val="0"/>
          <c:extLst>
            <c:ext xmlns:c16="http://schemas.microsoft.com/office/drawing/2014/chart" uri="{C3380CC4-5D6E-409C-BE32-E72D297353CC}">
              <c16:uniqueId val="{00000008-983A-47DA-AFE6-D28C36A471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83A-47DA-AFE6-D28C36A4717F}"/>
              </c:ext>
            </c:extLst>
          </c:dPt>
          <c:xVal>
            <c:numRef>
              <c:f>Sheet1!$B$12</c:f>
              <c:numCache>
                <c:formatCode>General</c:formatCode>
                <c:ptCount val="1"/>
                <c:pt idx="0">
                  <c:v>8.027800820441886</c:v>
                </c:pt>
              </c:numCache>
            </c:numRef>
          </c:xVal>
          <c:yVal>
            <c:numLit>
              <c:formatCode>General</c:formatCode>
              <c:ptCount val="1"/>
              <c:pt idx="0">
                <c:v>1</c:v>
              </c:pt>
            </c:numLit>
          </c:yVal>
          <c:smooth val="0"/>
          <c:extLst>
            <c:ext xmlns:c16="http://schemas.microsoft.com/office/drawing/2014/chart" uri="{C3380CC4-5D6E-409C-BE32-E72D297353CC}">
              <c16:uniqueId val="{0000000A-983A-47DA-AFE6-D28C36A4717F}"/>
            </c:ext>
          </c:extLst>
        </c:ser>
        <c:ser>
          <c:idx val="9"/>
          <c:order val="10"/>
          <c:tx>
            <c:v>label</c:v>
          </c:tx>
          <c:spPr>
            <a:ln w="25400" cap="rnd">
              <a:noFill/>
              <a:round/>
            </a:ln>
            <a:effectLst/>
          </c:spPr>
          <c:marker>
            <c:symbol val="none"/>
          </c:marker>
          <c:dLbls>
            <c:dLbl>
              <c:idx val="0"/>
              <c:layout>
                <c:manualLayout>
                  <c:x val="-0.22176596281076871"/>
                  <c:y val="1.7235708978403236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24"/>
                      <c:h val="0.72065666224100755"/>
                    </c:manualLayout>
                  </c15:layout>
                  <c15:dlblFieldTable/>
                  <c15:showDataLabelsRange val="1"/>
                </c:ext>
                <c:ext xmlns:c16="http://schemas.microsoft.com/office/drawing/2014/chart" uri="{C3380CC4-5D6E-409C-BE32-E72D297353CC}">
                  <c16:uniqueId val="{0000000B-983A-47DA-AFE6-D28C36A471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Did your mental health team tell you who to contact if you had any questions or concerns about your care or treatment?</c:v>
                  </c:pt>
                </c15:dlblRangeCache>
              </c15:datalabelsRange>
            </c:ext>
            <c:ext xmlns:c16="http://schemas.microsoft.com/office/drawing/2014/chart" uri="{C3380CC4-5D6E-409C-BE32-E72D297353CC}">
              <c16:uniqueId val="{0000000C-983A-47DA-AFE6-D28C36A4717F}"/>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71179306745639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3.8610100993362462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0.1429860026954568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0.10660192174336292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1.1129088803076232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0.10660192174336292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7.5608114232674772E-2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4.6880537335294363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4.6670524639288784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957357D9-8EAC-48A1-BF82-026D8802E612}" type="CELLRANGE">
                      <a:rPr lang="en-GB"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have to repeat your mental health history to your NHS mental health team?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348801425405482"/>
          <c:y val="6.7730412794885037E-2"/>
          <c:w val="0.66411288041225447"/>
          <c:h val="0.92397191011819813"/>
        </c:manualLayout>
      </c:layout>
      <c:barChart>
        <c:barDir val="bar"/>
        <c:grouping val="clustered"/>
        <c:varyColors val="0"/>
        <c:ser>
          <c:idx val="0"/>
          <c:order val="0"/>
          <c:tx>
            <c:strRef>
              <c:f>Feuil1!$B$1</c:f>
              <c:strCache>
                <c:ptCount val="1"/>
                <c:pt idx="0">
                  <c:v>Percentage</c:v>
                </c:pt>
              </c:strCache>
            </c:strRef>
          </c:tx>
          <c:spPr>
            <a:solidFill>
              <a:srgbClr val="6D276A"/>
            </a:solidFill>
            <a:ln>
              <a:noFill/>
            </a:ln>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Lbls>
            <c:spPr>
              <a:noFill/>
              <a:ln>
                <a:noFill/>
              </a:ln>
              <a:effectLst/>
            </c:spPr>
            <c:txPr>
              <a:bodyPr wrap="square" lIns="38100" tIns="19050" rIns="38100" bIns="19050" anchor="ctr">
                <a:spAutoFit/>
              </a:bodyPr>
              <a:lstStyle/>
              <a:p>
                <a:pPr>
                  <a:defRPr sz="1100" b="1">
                    <a:solidFill>
                      <a:schemeClr val="tx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Feuil1!$A$2:$A$5</c:f>
              <c:strCache>
                <c:ptCount val="4"/>
                <c:pt idx="0">
                  <c:v>16-35</c:v>
                </c:pt>
                <c:pt idx="1">
                  <c:v>36-50</c:v>
                </c:pt>
                <c:pt idx="2">
                  <c:v>51-65</c:v>
                </c:pt>
                <c:pt idx="3">
                  <c:v>66 and over</c:v>
                </c:pt>
              </c:strCache>
            </c:strRef>
          </c:cat>
          <c:val>
            <c:numRef>
              <c:f>Feuil1!$B$2:$B$5</c:f>
              <c:numCache>
                <c:formatCode>0%</c:formatCode>
                <c:ptCount val="4"/>
                <c:pt idx="0">
                  <c:v>0.25</c:v>
                </c:pt>
                <c:pt idx="1">
                  <c:v>0.25555555555555548</c:v>
                </c:pt>
                <c:pt idx="2">
                  <c:v>0.28333333333333333</c:v>
                </c:pt>
                <c:pt idx="3">
                  <c:v>0.21111111111111111</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158333168"/>
        <c:axId val="158332208"/>
      </c:barChart>
      <c:valAx>
        <c:axId val="158332208"/>
        <c:scaling>
          <c:orientation val="minMax"/>
        </c:scaling>
        <c:delete val="1"/>
        <c:axPos val="t"/>
        <c:numFmt formatCode="0%" sourceLinked="1"/>
        <c:majorTickMark val="out"/>
        <c:minorTickMark val="none"/>
        <c:tickLblPos val="nextTo"/>
        <c:crossAx val="158333168"/>
        <c:crosses val="autoZero"/>
        <c:crossBetween val="between"/>
      </c:valAx>
      <c:catAx>
        <c:axId val="158333168"/>
        <c:scaling>
          <c:orientation val="maxMin"/>
        </c:scaling>
        <c:delete val="0"/>
        <c:axPos val="l"/>
        <c:numFmt formatCode="General" sourceLinked="1"/>
        <c:majorTickMark val="out"/>
        <c:minorTickMark val="none"/>
        <c:tickLblPos val="nextTo"/>
        <c:spPr>
          <a:ln>
            <a:noFill/>
          </a:ln>
        </c:spPr>
        <c:txPr>
          <a:bodyPr/>
          <a:lstStyle/>
          <a:p>
            <a:pPr>
              <a:defRPr>
                <a:latin typeface="Arial" panose="020B0604020202020204" pitchFamily="34" charset="0"/>
                <a:cs typeface="Arial" panose="020B0604020202020204" pitchFamily="34" charset="0"/>
              </a:defRPr>
            </a:pPr>
            <a:endParaRPr lang="en-US"/>
          </a:p>
        </c:txPr>
        <c:crossAx val="15833220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5.9512678739726406</c:v>
                </c:pt>
                <c:pt idx="1">
                  <c:v>6.1009235424684496</c:v>
                </c:pt>
                <c:pt idx="2">
                  <c:v>6.1235785871431592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6.1621969363520206</c:v>
                </c:pt>
                <c:pt idx="4">
                  <c:v>6.2209128535963538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6.2266843378047643</c:v>
                </c:pt>
                <c:pt idx="6">
                  <c:v>6.264648209971762</c:v>
                </c:pt>
                <c:pt idx="7">
                  <c:v>6.2895190233354903</c:v>
                </c:pt>
                <c:pt idx="8">
                  <c:v>6.3021293701120467</c:v>
                </c:pt>
                <c:pt idx="9">
                  <c:v>6.3776601913300954</c:v>
                </c:pt>
                <c:pt idx="10">
                  <c:v>6.4116363037972208</c:v>
                </c:pt>
                <c:pt idx="11">
                  <c:v>6.4427911826686746</c:v>
                </c:pt>
                <c:pt idx="12">
                  <c:v>6.4634657441878014</c:v>
                </c:pt>
                <c:pt idx="13">
                  <c:v>6.4939540877053306</c:v>
                </c:pt>
                <c:pt idx="14">
                  <c:v>6.4979729231283256</c:v>
                </c:pt>
                <c:pt idx="15">
                  <c:v>6.5040176194105657</c:v>
                </c:pt>
                <c:pt idx="16">
                  <c:v>6.5070735605049146</c:v>
                </c:pt>
                <c:pt idx="17">
                  <c:v>6.5552493302436021</c:v>
                </c:pt>
                <c:pt idx="18">
                  <c:v>6.5581367361188132</c:v>
                </c:pt>
                <c:pt idx="19">
                  <c:v>6.5936909285874314</c:v>
                </c:pt>
                <c:pt idx="20">
                  <c:v>6.5973252732210739</c:v>
                </c:pt>
                <c:pt idx="21">
                  <c:v>6.6106591870745799</c:v>
                </c:pt>
                <c:pt idx="22">
                  <c:v>6.6413408504105416</c:v>
                </c:pt>
                <c:pt idx="23">
                  <c:v>6.6598223909826206</c:v>
                </c:pt>
                <c:pt idx="24">
                  <c:v>6.6605080670458321</c:v>
                </c:pt>
                <c:pt idx="25">
                  <c:v>6.6630057231974273</c:v>
                </c:pt>
                <c:pt idx="26">
                  <c:v>6.706563060970419</c:v>
                </c:pt>
                <c:pt idx="27">
                  <c:v>6.7130457555791567</c:v>
                </c:pt>
                <c:pt idx="28">
                  <c:v>6.7306811569021914</c:v>
                </c:pt>
                <c:pt idx="29">
                  <c:v>6.7422249046868332</c:v>
                </c:pt>
                <c:pt idx="30">
                  <c:v>6.7553600778710443</c:v>
                </c:pt>
                <c:pt idx="31">
                  <c:v>6.7639269417370684</c:v>
                </c:pt>
                <c:pt idx="32">
                  <c:v>6.7848190127926928</c:v>
                </c:pt>
                <c:pt idx="33">
                  <c:v>6.7865447214869654</c:v>
                </c:pt>
                <c:pt idx="34">
                  <c:v>6.787894107603341</c:v>
                </c:pt>
                <c:pt idx="35">
                  <c:v>6.8552876510446836</c:v>
                </c:pt>
                <c:pt idx="36">
                  <c:v>6.8943422311049396</c:v>
                </c:pt>
                <c:pt idx="37">
                  <c:v>6.9004748275281163</c:v>
                </c:pt>
                <c:pt idx="38">
                  <c:v>6.9271828023211581</c:v>
                </c:pt>
                <c:pt idx="39">
                  <c:v>6.9338328763812971</c:v>
                </c:pt>
                <c:pt idx="40">
                  <c:v>6.9517276360294842</c:v>
                </c:pt>
                <c:pt idx="41">
                  <c:v>6.9645713600144337</c:v>
                </c:pt>
                <c:pt idx="42">
                  <c:v>6.9799450393593947</c:v>
                </c:pt>
                <c:pt idx="43">
                  <c:v>6.9843183588888067</c:v>
                </c:pt>
                <c:pt idx="44">
                  <c:v>7.0222607931490728</c:v>
                </c:pt>
                <c:pt idx="45">
                  <c:v>#N/A</c:v>
                </c:pt>
                <c:pt idx="46">
                  <c:v>#N/A</c:v>
                </c:pt>
                <c:pt idx="47">
                  <c:v>#N/A</c:v>
                </c:pt>
                <c:pt idx="48">
                  <c:v>#N/A</c:v>
                </c:pt>
                <c:pt idx="49">
                  <c:v>#N/A</c:v>
                </c:pt>
              </c:numCache>
            </c:numRef>
          </c:val>
          <c:extLs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7.1739065612428634</c:v>
                </c:pt>
                <c:pt idx="46">
                  <c:v>#N/A</c:v>
                </c:pt>
                <c:pt idx="47">
                  <c:v>#N/A</c:v>
                </c:pt>
                <c:pt idx="48">
                  <c:v>#N/A</c:v>
                </c:pt>
                <c:pt idx="49">
                  <c:v>#N/A</c:v>
                </c:pt>
              </c:numCache>
            </c:numRef>
          </c:val>
          <c:extLs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7.1822682458435549</c:v>
                </c:pt>
                <c:pt idx="47">
                  <c:v>7.1822836079513959</c:v>
                </c:pt>
                <c:pt idx="48">
                  <c:v>7.1834648649195589</c:v>
                </c:pt>
                <c:pt idx="49">
                  <c:v>#N/A</c:v>
                </c:pt>
              </c:numCache>
            </c:numRef>
          </c:val>
          <c:extLs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7.5930216191761719</c:v>
                </c:pt>
              </c:numCache>
            </c:numRef>
          </c:val>
          <c:extLs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896867472"/>
        <c:axId val="8968707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6.7639269417370684</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896881072"/>
        <c:axId val="896882160"/>
      </c:barChart>
      <c:catAx>
        <c:axId val="896867472"/>
        <c:scaling>
          <c:orientation val="minMax"/>
        </c:scaling>
        <c:delete val="1"/>
        <c:axPos val="b"/>
        <c:numFmt formatCode="General" sourceLinked="1"/>
        <c:majorTickMark val="none"/>
        <c:minorTickMark val="none"/>
        <c:tickLblPos val="nextTo"/>
        <c:crossAx val="896870736"/>
        <c:crosses val="autoZero"/>
        <c:auto val="1"/>
        <c:lblAlgn val="ctr"/>
        <c:lblOffset val="100"/>
        <c:noMultiLvlLbl val="0"/>
      </c:catAx>
      <c:valAx>
        <c:axId val="8968707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67472"/>
        <c:crosses val="autoZero"/>
        <c:crossBetween val="between"/>
      </c:valAx>
      <c:valAx>
        <c:axId val="8968821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81072"/>
        <c:crosses val="max"/>
        <c:crossBetween val="between"/>
      </c:valAx>
      <c:catAx>
        <c:axId val="896881072"/>
        <c:scaling>
          <c:orientation val="minMax"/>
        </c:scaling>
        <c:delete val="1"/>
        <c:axPos val="b"/>
        <c:numFmt formatCode="General" sourceLinked="1"/>
        <c:majorTickMark val="out"/>
        <c:minorTickMark val="none"/>
        <c:tickLblPos val="nextTo"/>
        <c:crossAx val="8968821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3993398205137026"/>
          <c:w val="0.74204413567068905"/>
          <c:h val="0.651191202764501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5.4642184808957843</c:v>
                </c:pt>
              </c:numCache>
            </c:numRef>
          </c:val>
          <c:extLst>
            <c:ext xmlns:c16="http://schemas.microsoft.com/office/drawing/2014/chart" uri="{C3380CC4-5D6E-409C-BE32-E72D297353CC}">
              <c16:uniqueId val="{00000000-CB07-468A-9A48-5DEAA9073C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07-468A-9A48-5DEAA9073C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5.4509996161838714E-2</c:v>
                </c:pt>
              </c:numCache>
            </c:numRef>
          </c:val>
          <c:extLst>
            <c:ext xmlns:c16="http://schemas.microsoft.com/office/drawing/2014/chart" uri="{C3380CC4-5D6E-409C-BE32-E72D297353CC}">
              <c16:uniqueId val="{00000002-CB07-468A-9A48-5DEAA9073C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0.12344698134323284</c:v>
                </c:pt>
              </c:numCache>
            </c:numRef>
          </c:val>
          <c:extLst>
            <c:ext xmlns:c16="http://schemas.microsoft.com/office/drawing/2014/chart" uri="{C3380CC4-5D6E-409C-BE32-E72D297353CC}">
              <c16:uniqueId val="{00000003-CB07-468A-9A48-5DEAA9073C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1.288768903386174</c:v>
                </c:pt>
              </c:numCache>
            </c:numRef>
          </c:val>
          <c:extLst>
            <c:ext xmlns:c16="http://schemas.microsoft.com/office/drawing/2014/chart" uri="{C3380CC4-5D6E-409C-BE32-E72D297353CC}">
              <c16:uniqueId val="{00000004-CB07-468A-9A48-5DEAA9073C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0.12344698134323284</c:v>
                </c:pt>
              </c:numCache>
            </c:numRef>
          </c:val>
          <c:extLst>
            <c:ext xmlns:c16="http://schemas.microsoft.com/office/drawing/2014/chart" uri="{C3380CC4-5D6E-409C-BE32-E72D297353CC}">
              <c16:uniqueId val="{00000005-CB07-468A-9A48-5DEAA9073C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0.31276828338944984</c:v>
                </c:pt>
              </c:numCache>
            </c:numRef>
          </c:val>
          <c:extLst>
            <c:ext xmlns:c16="http://schemas.microsoft.com/office/drawing/2014/chart" uri="{C3380CC4-5D6E-409C-BE32-E72D297353CC}">
              <c16:uniqueId val="{00000006-CB07-468A-9A48-5DEAA9073C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07-468A-9A48-5DEAA9073CB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6.2742545159649374</c:v>
                </c:pt>
              </c:numCache>
            </c:numRef>
          </c:xVal>
          <c:yVal>
            <c:numLit>
              <c:formatCode>General</c:formatCode>
              <c:ptCount val="1"/>
              <c:pt idx="0">
                <c:v>1</c:v>
              </c:pt>
            </c:numLit>
          </c:yVal>
          <c:smooth val="0"/>
          <c:extLst>
            <c:ext xmlns:c16="http://schemas.microsoft.com/office/drawing/2014/chart" uri="{C3380CC4-5D6E-409C-BE32-E72D297353CC}">
              <c16:uniqueId val="{00000008-CB07-468A-9A48-5DEAA9073C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07-468A-9A48-5DEAA9073CB2}"/>
              </c:ext>
            </c:extLst>
          </c:dPt>
          <c:xVal>
            <c:numRef>
              <c:f>Sheet1!$B$12</c:f>
              <c:numCache>
                <c:formatCode>General</c:formatCode>
                <c:ptCount val="1"/>
                <c:pt idx="0">
                  <c:v>6.2865599100939429</c:v>
                </c:pt>
              </c:numCache>
            </c:numRef>
          </c:xVal>
          <c:yVal>
            <c:numLit>
              <c:formatCode>General</c:formatCode>
              <c:ptCount val="1"/>
              <c:pt idx="0">
                <c:v>1</c:v>
              </c:pt>
            </c:numLit>
          </c:yVal>
          <c:smooth val="0"/>
          <c:extLst>
            <c:ext xmlns:c16="http://schemas.microsoft.com/office/drawing/2014/chart" uri="{C3380CC4-5D6E-409C-BE32-E72D297353CC}">
              <c16:uniqueId val="{0000000A-CB07-468A-9A48-5DEAA9073CB2}"/>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07-468A-9A48-5DEAA9073C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CB07-468A-9A48-5DEAA9073CB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78329362166643"/>
          <c:y val="0.5169850812736585"/>
          <c:w val="0.74050409342017565"/>
          <c:h val="0.335152527276775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4.8797655227952541</c:v>
                </c:pt>
              </c:numCache>
            </c:numRef>
          </c:val>
          <c:extLst>
            <c:ext xmlns:c16="http://schemas.microsoft.com/office/drawing/2014/chart" uri="{C3380CC4-5D6E-409C-BE32-E72D297353CC}">
              <c16:uniqueId val="{00000000-15AD-4650-BE88-E302523CC6A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AD-4650-BE88-E302523CC6A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3.5724798902088573E-2</c:v>
                </c:pt>
              </c:numCache>
            </c:numRef>
          </c:val>
          <c:extLst>
            <c:ext xmlns:c16="http://schemas.microsoft.com/office/drawing/2014/chart" uri="{C3380CC4-5D6E-409C-BE32-E72D297353CC}">
              <c16:uniqueId val="{00000002-15AD-4650-BE88-E302523CC6A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0.16839886521119229</c:v>
                </c:pt>
              </c:numCache>
            </c:numRef>
          </c:val>
          <c:extLst>
            <c:ext xmlns:c16="http://schemas.microsoft.com/office/drawing/2014/chart" uri="{C3380CC4-5D6E-409C-BE32-E72D297353CC}">
              <c16:uniqueId val="{00000003-15AD-4650-BE88-E302523CC6A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1.7580601687317152</c:v>
                </c:pt>
              </c:numCache>
            </c:numRef>
          </c:val>
          <c:extLst>
            <c:ext xmlns:c16="http://schemas.microsoft.com/office/drawing/2014/chart" uri="{C3380CC4-5D6E-409C-BE32-E72D297353CC}">
              <c16:uniqueId val="{00000004-15AD-4650-BE88-E302523CC6A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0.16635002075221017</c:v>
                </c:pt>
              </c:numCache>
            </c:numRef>
          </c:val>
          <c:extLst>
            <c:ext xmlns:c16="http://schemas.microsoft.com/office/drawing/2014/chart" uri="{C3380CC4-5D6E-409C-BE32-E72D297353CC}">
              <c16:uniqueId val="{00000005-15AD-4650-BE88-E302523CC6A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15AD-4650-BE88-E302523CC6A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5AD-4650-BE88-E302523CC6A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5.7981788389074129</c:v>
                </c:pt>
              </c:numCache>
            </c:numRef>
          </c:xVal>
          <c:yVal>
            <c:numLit>
              <c:formatCode>General</c:formatCode>
              <c:ptCount val="1"/>
              <c:pt idx="0">
                <c:v>1</c:v>
              </c:pt>
            </c:numLit>
          </c:yVal>
          <c:smooth val="0"/>
          <c:extLst>
            <c:ext xmlns:c16="http://schemas.microsoft.com/office/drawing/2014/chart" uri="{C3380CC4-5D6E-409C-BE32-E72D297353CC}">
              <c16:uniqueId val="{00000008-15AD-4650-BE88-E302523CC6A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AD-4650-BE88-E302523CC6AE}"/>
              </c:ext>
            </c:extLst>
          </c:dPt>
          <c:xVal>
            <c:numRef>
              <c:f>Sheet1!$B$12</c:f>
              <c:numCache>
                <c:formatCode>General</c:formatCode>
                <c:ptCount val="1"/>
                <c:pt idx="0">
                  <c:v>5.9629192712743926</c:v>
                </c:pt>
              </c:numCache>
            </c:numRef>
          </c:xVal>
          <c:yVal>
            <c:numLit>
              <c:formatCode>General</c:formatCode>
              <c:ptCount val="1"/>
              <c:pt idx="0">
                <c:v>1</c:v>
              </c:pt>
            </c:numLit>
          </c:yVal>
          <c:smooth val="0"/>
          <c:extLst>
            <c:ext xmlns:c16="http://schemas.microsoft.com/office/drawing/2014/chart" uri="{C3380CC4-5D6E-409C-BE32-E72D297353CC}">
              <c16:uniqueId val="{0000000A-15AD-4650-BE88-E302523CC6AE}"/>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5AD-4650-BE88-E302523CC6A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15AD-4650-BE88-E302523CC6A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744979455344281"/>
          <c:w val="0.74050409342017565"/>
          <c:h val="0.5586429854675466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5.7162823793608766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1.8326098302141602E-3</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0.42558909497780206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0.11865105775189644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1.23870014414819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0.11865105775189644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0.17148890006746154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6.7489980304367938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6.8817052139948842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DDD26FAB-490D-43F8-A437-AB434D273E98}"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7244767312402565"/>
          <c:w val="0.74050409342017565"/>
          <c:h val="0.327552326875974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5.4447737941722023</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6.4756716078784748E-2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9.9990524257367319E-2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1.0438868321768098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9.9990524257366431E-2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0.35865568779026979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0.30108868611467354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6.0606336676478207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6.1314644505967593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Did your NHS mental health team involve you in a plan for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7346097332853"/>
          <c:y val="0.149343130705856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013272496409704"/>
          <c:y val="0.53812346916054321"/>
          <c:w val="0.74050409342017565"/>
          <c:h val="0.3377221108884435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7.2006550335331267</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0.18921770617394706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0.11020870858873977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1.1505632212796515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0.11020870858874154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0.20960717713377974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8.9375696557283781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8.0753630589356398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Have you been given a diagnosis for your mental health?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580605508233954"/>
          <c:y val="4.3297706524159429E-2"/>
          <c:w val="0.7469858523472972"/>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6.1923513610324159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6.2573449456040091</c:v>
                </c:pt>
                <c:pt idx="2">
                  <c:v>6.4588164482325494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6.4422850363038773</c:v>
                </c:pt>
                <c:pt idx="4">
                  <c:v>6.4830956029518232</c:v>
                </c:pt>
                <c:pt idx="5">
                  <c:v>6.5462950663810657</c:v>
                </c:pt>
                <c:pt idx="6">
                  <c:v>6.5486143122148546</c:v>
                </c:pt>
                <c:pt idx="7">
                  <c:v>6.5911146084314609</c:v>
                </c:pt>
                <c:pt idx="8">
                  <c:v>6.6291459096781598</c:v>
                </c:pt>
                <c:pt idx="9">
                  <c:v>6.6466616892170602</c:v>
                </c:pt>
                <c:pt idx="10">
                  <c:v>6.6742353150733083</c:v>
                </c:pt>
                <c:pt idx="11">
                  <c:v>6.7875785133479507</c:v>
                </c:pt>
                <c:pt idx="12">
                  <c:v>6.8005764067110714</c:v>
                </c:pt>
                <c:pt idx="13">
                  <c:v>6.8086304042877872</c:v>
                </c:pt>
                <c:pt idx="14">
                  <c:v>6.8094693734183043</c:v>
                </c:pt>
                <c:pt idx="15">
                  <c:v>6.8124280109365101</c:v>
                </c:pt>
                <c:pt idx="16">
                  <c:v>6.858557483437778</c:v>
                </c:pt>
                <c:pt idx="17">
                  <c:v>6.8739584916464738</c:v>
                </c:pt>
                <c:pt idx="18">
                  <c:v>6.8745454855458847</c:v>
                </c:pt>
                <c:pt idx="19">
                  <c:v>6.9151944771485274</c:v>
                </c:pt>
                <c:pt idx="20">
                  <c:v>6.9241953449472007</c:v>
                </c:pt>
                <c:pt idx="21">
                  <c:v>6.9625900380528236</c:v>
                </c:pt>
                <c:pt idx="22">
                  <c:v>6.9639370115795574</c:v>
                </c:pt>
                <c:pt idx="23">
                  <c:v>6.99268784968943</c:v>
                </c:pt>
                <c:pt idx="24">
                  <c:v>7.0113849901966736</c:v>
                </c:pt>
                <c:pt idx="25">
                  <c:v>7.0247063162992109</c:v>
                </c:pt>
                <c:pt idx="26">
                  <c:v>7.0465181702704411</c:v>
                </c:pt>
                <c:pt idx="27">
                  <c:v>7.0634577949646467</c:v>
                </c:pt>
                <c:pt idx="28">
                  <c:v>7.0977530095749639</c:v>
                </c:pt>
                <c:pt idx="29">
                  <c:v>7.1338428834677501</c:v>
                </c:pt>
                <c:pt idx="30">
                  <c:v>7.1604032150348988</c:v>
                </c:pt>
                <c:pt idx="31">
                  <c:v>7.1645132421981659</c:v>
                </c:pt>
                <c:pt idx="32">
                  <c:v>7.2153676077734801</c:v>
                </c:pt>
                <c:pt idx="33">
                  <c:v>7.238957491428188</c:v>
                </c:pt>
                <c:pt idx="34">
                  <c:v>7.2867404832481606</c:v>
                </c:pt>
                <c:pt idx="35">
                  <c:v>7.3035529238590389</c:v>
                </c:pt>
                <c:pt idx="36">
                  <c:v>7.3069164071148736</c:v>
                </c:pt>
                <c:pt idx="37">
                  <c:v>7.3183305897459663</c:v>
                </c:pt>
                <c:pt idx="38">
                  <c:v>7.360062855573001</c:v>
                </c:pt>
                <c:pt idx="39">
                  <c:v>7.3877135606709192</c:v>
                </c:pt>
                <c:pt idx="40">
                  <c:v>7.4662045224428564</c:v>
                </c:pt>
                <c:pt idx="41">
                  <c:v>7.4711724606511822</c:v>
                </c:pt>
                <c:pt idx="42">
                  <c:v>7.4773291904996402</c:v>
                </c:pt>
                <c:pt idx="43">
                  <c:v>7.5408721872228011</c:v>
                </c:pt>
                <c:pt idx="44">
                  <c:v>7.6000570376540937</c:v>
                </c:pt>
                <c:pt idx="45">
                  <c:v>#N/A</c:v>
                </c:pt>
                <c:pt idx="46">
                  <c:v>#N/A</c:v>
                </c:pt>
                <c:pt idx="47">
                  <c:v>#N/A</c:v>
                </c:pt>
                <c:pt idx="48">
                  <c:v>#N/A</c:v>
                </c:pt>
                <c:pt idx="49">
                  <c:v>#N/A</c:v>
                </c:pt>
              </c:numCache>
            </c:numRef>
          </c:val>
          <c:extLs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7.627944314089163</c:v>
                </c:pt>
                <c:pt idx="46">
                  <c:v>7.6448935261444726</c:v>
                </c:pt>
                <c:pt idx="47">
                  <c:v>#N/A</c:v>
                </c:pt>
                <c:pt idx="48">
                  <c:v>#N/A</c:v>
                </c:pt>
                <c:pt idx="49">
                  <c:v>#N/A</c:v>
                </c:pt>
              </c:numCache>
            </c:numRef>
          </c:val>
          <c:extLs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7.699346116029119</c:v>
                </c:pt>
                <c:pt idx="48">
                  <c:v>7.807249623740617</c:v>
                </c:pt>
                <c:pt idx="49">
                  <c:v>7.8636972669554526</c:v>
                </c:pt>
              </c:numCache>
            </c:numRef>
          </c:val>
          <c:extLs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898310016"/>
        <c:axId val="8983154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7.0247063162992109</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898323072"/>
        <c:axId val="898325248"/>
      </c:barChart>
      <c:catAx>
        <c:axId val="898310016"/>
        <c:scaling>
          <c:orientation val="minMax"/>
        </c:scaling>
        <c:delete val="1"/>
        <c:axPos val="b"/>
        <c:numFmt formatCode="General" sourceLinked="1"/>
        <c:majorTickMark val="none"/>
        <c:minorTickMark val="none"/>
        <c:tickLblPos val="nextTo"/>
        <c:crossAx val="898315456"/>
        <c:crosses val="autoZero"/>
        <c:auto val="1"/>
        <c:lblAlgn val="ctr"/>
        <c:lblOffset val="100"/>
        <c:noMultiLvlLbl val="0"/>
      </c:catAx>
      <c:valAx>
        <c:axId val="8983154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10016"/>
        <c:crosses val="autoZero"/>
        <c:crossBetween val="between"/>
      </c:valAx>
      <c:valAx>
        <c:axId val="8983252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3072"/>
        <c:crosses val="max"/>
        <c:crossBetween val="between"/>
      </c:valAx>
      <c:catAx>
        <c:axId val="898323072"/>
        <c:scaling>
          <c:orientation val="minMax"/>
        </c:scaling>
        <c:delete val="1"/>
        <c:axPos val="b"/>
        <c:numFmt formatCode="General" sourceLinked="1"/>
        <c:majorTickMark val="out"/>
        <c:minorTickMark val="none"/>
        <c:tickLblPos val="nextTo"/>
        <c:crossAx val="8983252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13284446545798406"/>
          <c:w val="0.74358417792120246"/>
          <c:h val="0.696606035533087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4.2180233957644058</c:v>
                </c:pt>
              </c:numCache>
            </c:numRef>
          </c:val>
          <c:extLst>
            <c:ext xmlns:c16="http://schemas.microsoft.com/office/drawing/2014/chart" uri="{C3380CC4-5D6E-409C-BE32-E72D297353CC}">
              <c16:uniqueId val="{00000000-4E08-4448-B330-0109DB6ED58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E08-4448-B330-0109DB6ED58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0.40805465298223531</c:v>
                </c:pt>
              </c:numCache>
            </c:numRef>
          </c:val>
          <c:extLst>
            <c:ext xmlns:c16="http://schemas.microsoft.com/office/drawing/2014/chart" uri="{C3380CC4-5D6E-409C-BE32-E72D297353CC}">
              <c16:uniqueId val="{00000002-4E08-4448-B330-0109DB6ED58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0.16252069814008863</c:v>
                </c:pt>
              </c:numCache>
            </c:numRef>
          </c:val>
          <c:extLst>
            <c:ext xmlns:c16="http://schemas.microsoft.com/office/drawing/2014/chart" uri="{C3380CC4-5D6E-409C-BE32-E72D297353CC}">
              <c16:uniqueId val="{00000003-4E08-4448-B330-0109DB6ED58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1.6966929417026204</c:v>
                </c:pt>
              </c:numCache>
            </c:numRef>
          </c:val>
          <c:extLst>
            <c:ext xmlns:c16="http://schemas.microsoft.com/office/drawing/2014/chart" uri="{C3380CC4-5D6E-409C-BE32-E72D297353CC}">
              <c16:uniqueId val="{00000004-4E08-4448-B330-0109DB6ED58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0.16252069814008863</c:v>
                </c:pt>
              </c:numCache>
            </c:numRef>
          </c:val>
          <c:extLst>
            <c:ext xmlns:c16="http://schemas.microsoft.com/office/drawing/2014/chart" uri="{C3380CC4-5D6E-409C-BE32-E72D297353CC}">
              <c16:uniqueId val="{00000005-4E08-4448-B330-0109DB6ED58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0.41670271219418442</c:v>
                </c:pt>
              </c:numCache>
            </c:numRef>
          </c:val>
          <c:extLst>
            <c:ext xmlns:c16="http://schemas.microsoft.com/office/drawing/2014/chart" uri="{C3380CC4-5D6E-409C-BE32-E72D297353CC}">
              <c16:uniqueId val="{00000006-4E08-4448-B330-0109DB6ED58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08-4448-B330-0109DB6ED58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5.1432787719571431</c:v>
                </c:pt>
              </c:numCache>
            </c:numRef>
          </c:xVal>
          <c:yVal>
            <c:numLit>
              <c:formatCode>General</c:formatCode>
              <c:ptCount val="1"/>
              <c:pt idx="0">
                <c:v>1</c:v>
              </c:pt>
            </c:numLit>
          </c:yVal>
          <c:smooth val="0"/>
          <c:extLst>
            <c:ext xmlns:c16="http://schemas.microsoft.com/office/drawing/2014/chart" uri="{C3380CC4-5D6E-409C-BE32-E72D297353CC}">
              <c16:uniqueId val="{00000008-4E08-4448-B330-0109DB6ED58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08-4448-B330-0109DB6ED587}"/>
              </c:ext>
            </c:extLst>
          </c:dPt>
          <c:xVal>
            <c:numRef>
              <c:f>Sheet1!$B$12</c:f>
              <c:numCache>
                <c:formatCode>General</c:formatCode>
                <c:ptCount val="1"/>
                <c:pt idx="0">
                  <c:v>5.6369452177380399</c:v>
                </c:pt>
              </c:numCache>
            </c:numRef>
          </c:xVal>
          <c:yVal>
            <c:numLit>
              <c:formatCode>General</c:formatCode>
              <c:ptCount val="1"/>
              <c:pt idx="0">
                <c:v>1</c:v>
              </c:pt>
            </c:numLit>
          </c:yVal>
          <c:smooth val="0"/>
          <c:extLst>
            <c:ext xmlns:c16="http://schemas.microsoft.com/office/drawing/2014/chart" uri="{C3380CC4-5D6E-409C-BE32-E72D297353CC}">
              <c16:uniqueId val="{0000000A-4E08-4448-B330-0109DB6ED58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sz="900" b="0" i="0" u="none" strike="noStrike" kern="1200" baseline="0" dirty="0">
                        <a:solidFill>
                          <a:prstClr val="black"/>
                        </a:solidFill>
                        <a:latin typeface="Arial" panose="020B0604020202020204" pitchFamily="34" charset="0"/>
                        <a:cs typeface="Arial" panose="020B0604020202020204" pitchFamily="34" charset="0"/>
                      </a:rPr>
                      <a:t>Q21_4. Have any of the following been discussed with you about your medication?</a:t>
                    </a:r>
                  </a:p>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dirty="0"/>
                      <a:t>What will happen if I stop taking my medication</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E08-4448-B330-0109DB6ED58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4E08-4448-B330-0109DB6ED58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321280946512391"/>
          <c:y val="0.23918686694186325"/>
          <c:w val="0.74358417792120246"/>
          <c:h val="0.674208052226728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4.9406502762514712</c:v>
                </c:pt>
              </c:numCache>
            </c:numRef>
          </c:val>
          <c:extLst>
            <c:ext xmlns:c16="http://schemas.microsoft.com/office/drawing/2014/chart" uri="{C3380CC4-5D6E-409C-BE32-E72D297353CC}">
              <c16:uniqueId val="{00000000-1F3B-4141-A9C1-5FE21F5191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F3B-4141-A9C1-5FE21F5191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1F3B-4141-A9C1-5FE21F5191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0.15796289623679893</c:v>
                </c:pt>
              </c:numCache>
            </c:numRef>
          </c:val>
          <c:extLst>
            <c:ext xmlns:c16="http://schemas.microsoft.com/office/drawing/2014/chart" uri="{C3380CC4-5D6E-409C-BE32-E72D297353CC}">
              <c16:uniqueId val="{00000003-1F3B-4141-A9C1-5FE21F5191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1.7315339072945939</c:v>
                </c:pt>
              </c:numCache>
            </c:numRef>
          </c:val>
          <c:extLst>
            <c:ext xmlns:c16="http://schemas.microsoft.com/office/drawing/2014/chart" uri="{C3380CC4-5D6E-409C-BE32-E72D297353CC}">
              <c16:uniqueId val="{00000004-1F3B-4141-A9C1-5FE21F5191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0.15072515950652399</c:v>
                </c:pt>
              </c:numCache>
            </c:numRef>
          </c:val>
          <c:extLst>
            <c:ext xmlns:c16="http://schemas.microsoft.com/office/drawing/2014/chart" uri="{C3380CC4-5D6E-409C-BE32-E72D297353CC}">
              <c16:uniqueId val="{00000005-1F3B-4141-A9C1-5FE21F5191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1F3B-4141-A9C1-5FE21F5191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F3B-4141-A9C1-5FE21F51916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6.0182090401862904</c:v>
                </c:pt>
              </c:numCache>
            </c:numRef>
          </c:xVal>
          <c:yVal>
            <c:numLit>
              <c:formatCode>General</c:formatCode>
              <c:ptCount val="1"/>
              <c:pt idx="0">
                <c:v>1</c:v>
              </c:pt>
            </c:numLit>
          </c:yVal>
          <c:smooth val="0"/>
          <c:extLst>
            <c:ext xmlns:c16="http://schemas.microsoft.com/office/drawing/2014/chart" uri="{C3380CC4-5D6E-409C-BE32-E72D297353CC}">
              <c16:uniqueId val="{00000008-1F3B-4141-A9C1-5FE21F51916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F3B-4141-A9C1-5FE21F519162}"/>
              </c:ext>
            </c:extLst>
          </c:dPt>
          <c:xVal>
            <c:numRef>
              <c:f>Sheet1!$B$12</c:f>
              <c:numCache>
                <c:formatCode>General</c:formatCode>
                <c:ptCount val="1"/>
                <c:pt idx="0">
                  <c:v>5.9643801261355671</c:v>
                </c:pt>
              </c:numCache>
            </c:numRef>
          </c:xVal>
          <c:yVal>
            <c:numLit>
              <c:formatCode>General</c:formatCode>
              <c:ptCount val="1"/>
              <c:pt idx="0">
                <c:v>1</c:v>
              </c:pt>
            </c:numLit>
          </c:yVal>
          <c:smooth val="0"/>
          <c:extLst>
            <c:ext xmlns:c16="http://schemas.microsoft.com/office/drawing/2014/chart" uri="{C3380CC4-5D6E-409C-BE32-E72D297353CC}">
              <c16:uniqueId val="{0000000A-1F3B-4141-A9C1-5FE21F5191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sz="900" b="0" i="0" u="none" strike="noStrike" kern="1200" baseline="0" dirty="0">
                        <a:solidFill>
                          <a:prstClr val="black"/>
                        </a:solidFill>
                        <a:latin typeface="Arial" panose="020B0604020202020204" pitchFamily="34" charset="0"/>
                        <a:cs typeface="Arial" panose="020B0604020202020204" pitchFamily="34" charset="0"/>
                      </a:rPr>
                      <a:t>Q21_3. Have any of the following been discussed with you about your medication?</a:t>
                    </a:r>
                  </a:p>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dirty="0"/>
                      <a:t>Side effects of medication</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F3B-4141-A9C1-5FE21F5191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1F3B-4141-A9C1-5FE21F51916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9152318256089615"/>
          <c:w val="0.74050409342017565"/>
          <c:h val="0.579074775446980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6.4159686804279561</c:v>
                </c:pt>
              </c:numCache>
            </c:numRef>
          </c:val>
          <c:extLst>
            <c:ext xmlns:c16="http://schemas.microsoft.com/office/drawing/2014/chart" uri="{C3380CC4-5D6E-409C-BE32-E72D297353CC}">
              <c16:uniqueId val="{00000000-6BEC-44D1-9FCC-E6EE01CDAF1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BEC-44D1-9FCC-E6EE01CDAF1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0.23329352501758649</c:v>
                </c:pt>
              </c:numCache>
            </c:numRef>
          </c:val>
          <c:extLst>
            <c:ext xmlns:c16="http://schemas.microsoft.com/office/drawing/2014/chart" uri="{C3380CC4-5D6E-409C-BE32-E72D297353CC}">
              <c16:uniqueId val="{00000002-6BEC-44D1-9FCC-E6EE01CDAF1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0.11630734345347005</c:v>
                </c:pt>
              </c:numCache>
            </c:numRef>
          </c:val>
          <c:extLst>
            <c:ext xmlns:c16="http://schemas.microsoft.com/office/drawing/2014/chart" uri="{C3380CC4-5D6E-409C-BE32-E72D297353CC}">
              <c16:uniqueId val="{00000003-6BEC-44D1-9FCC-E6EE01CDAF1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1.2142321006742343</c:v>
                </c:pt>
              </c:numCache>
            </c:numRef>
          </c:val>
          <c:extLst>
            <c:ext xmlns:c16="http://schemas.microsoft.com/office/drawing/2014/chart" uri="{C3380CC4-5D6E-409C-BE32-E72D297353CC}">
              <c16:uniqueId val="{00000004-6BEC-44D1-9FCC-E6EE01CDAF1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0.11630734345346916</c:v>
                </c:pt>
              </c:numCache>
            </c:numRef>
          </c:val>
          <c:extLst>
            <c:ext xmlns:c16="http://schemas.microsoft.com/office/drawing/2014/chart" uri="{C3380CC4-5D6E-409C-BE32-E72D297353CC}">
              <c16:uniqueId val="{00000005-6BEC-44D1-9FCC-E6EE01CDAF1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0.23639843500214575</c:v>
                </c:pt>
              </c:numCache>
            </c:numRef>
          </c:val>
          <c:extLst>
            <c:ext xmlns:c16="http://schemas.microsoft.com/office/drawing/2014/chart" uri="{C3380CC4-5D6E-409C-BE32-E72D297353CC}">
              <c16:uniqueId val="{00000006-6BEC-44D1-9FCC-E6EE01CDAF1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BEC-44D1-9FCC-E6EE01CDAF1E}"/>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7.5652122194457982</c:v>
                </c:pt>
              </c:numCache>
            </c:numRef>
          </c:xVal>
          <c:yVal>
            <c:numLit>
              <c:formatCode>General</c:formatCode>
              <c:ptCount val="1"/>
              <c:pt idx="0">
                <c:v>1</c:v>
              </c:pt>
            </c:numLit>
          </c:yVal>
          <c:smooth val="0"/>
          <c:extLst>
            <c:ext xmlns:c16="http://schemas.microsoft.com/office/drawing/2014/chart" uri="{C3380CC4-5D6E-409C-BE32-E72D297353CC}">
              <c16:uniqueId val="{00000008-6BEC-44D1-9FCC-E6EE01CDAF1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BEC-44D1-9FCC-E6EE01CDAF1E}"/>
              </c:ext>
            </c:extLst>
          </c:dPt>
          <c:xVal>
            <c:numRef>
              <c:f>Sheet1!$B$12</c:f>
              <c:numCache>
                <c:formatCode>General</c:formatCode>
                <c:ptCount val="1"/>
                <c:pt idx="0">
                  <c:v>7.3726855992361298</c:v>
                </c:pt>
              </c:numCache>
            </c:numRef>
          </c:xVal>
          <c:yVal>
            <c:numLit>
              <c:formatCode>General</c:formatCode>
              <c:ptCount val="1"/>
              <c:pt idx="0">
                <c:v>1</c:v>
              </c:pt>
            </c:numLit>
          </c:yVal>
          <c:smooth val="0"/>
          <c:extLst>
            <c:ext xmlns:c16="http://schemas.microsoft.com/office/drawing/2014/chart" uri="{C3380CC4-5D6E-409C-BE32-E72D297353CC}">
              <c16:uniqueId val="{0000000A-6BEC-44D1-9FCC-E6EE01CDAF1E}"/>
            </c:ext>
          </c:extLst>
        </c:ser>
        <c:ser>
          <c:idx val="9"/>
          <c:order val="10"/>
          <c:tx>
            <c:v>label</c:v>
          </c:tx>
          <c:spPr>
            <a:ln w="25400" cap="rnd">
              <a:noFill/>
              <a:round/>
            </a:ln>
            <a:effectLst/>
          </c:spPr>
          <c:marker>
            <c:symbol val="none"/>
          </c:marker>
          <c:dLbls>
            <c:dLbl>
              <c:idx val="0"/>
              <c:tx>
                <c:rich>
                  <a:bodyPr/>
                  <a:lstStyle/>
                  <a:p>
                    <a:r>
                      <a:rPr lang="en-GB" dirty="0"/>
                      <a:t>Q21_2.</a:t>
                    </a:r>
                    <a:r>
                      <a:rPr lang="en-GB" baseline="0" dirty="0"/>
                      <a:t> Have any of the following been discussed with you about your medication? Benefits of medication</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BEC-44D1-9FCC-E6EE01CDAF1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6BEC-44D1-9FCC-E6EE01CDAF1E}"/>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6634001613527853"/>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1-D664-40A0-B9DB-F3C1173A63CE}"/>
              </c:ext>
            </c:extLst>
          </c:dPt>
          <c:dPt>
            <c:idx val="1"/>
            <c:invertIfNegative val="0"/>
            <c:bubble3D val="0"/>
            <c:extLst>
              <c:ext xmlns:c16="http://schemas.microsoft.com/office/drawing/2014/chart" uri="{C3380CC4-5D6E-409C-BE32-E72D297353CC}">
                <c16:uniqueId val="{00000003-02EA-4678-8DEE-0434F0B495BA}"/>
              </c:ext>
            </c:extLst>
          </c:dPt>
          <c:dPt>
            <c:idx val="3"/>
            <c:invertIfNegative val="0"/>
            <c:bubble3D val="0"/>
            <c:extLst>
              <c:ext xmlns:c16="http://schemas.microsoft.com/office/drawing/2014/chart" uri="{C3380CC4-5D6E-409C-BE32-E72D297353CC}">
                <c16:uniqueId val="{00000003-50F5-4EC7-87C1-8D28B998F050}"/>
              </c:ext>
            </c:extLst>
          </c:dPt>
          <c:dLbls>
            <c:dLbl>
              <c:idx val="2"/>
              <c:tx>
                <c:rich>
                  <a:bodyPr/>
                  <a:lstStyle/>
                  <a:p>
                    <a:fld id="{D2186461-3AC5-423A-A4B4-E9AE7EC0ECA4}" type="VALUE">
                      <a:rPr lang="en-US">
                        <a:solidFill>
                          <a:schemeClr val="tx1"/>
                        </a:solidFill>
                      </a:rPr>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DE9F-4DDE-B83A-155B711E9AA4}"/>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  </c:v>
                </c:pt>
              </c:strCache>
            </c:strRef>
          </c:cat>
          <c:val>
            <c:numRef>
              <c:f>Sheet1!$B$2:$B$5</c:f>
              <c:numCache>
                <c:formatCode>0%</c:formatCode>
                <c:ptCount val="4"/>
                <c:pt idx="0">
                  <c:v>0.35555555555555562</c:v>
                </c:pt>
                <c:pt idx="1">
                  <c:v>0.62777777777777777</c:v>
                </c:pt>
                <c:pt idx="2">
                  <c:v>0</c:v>
                </c:pt>
                <c:pt idx="3">
                  <c:v>1.666666666666667E-2</c:v>
                </c:pt>
              </c:numCache>
            </c:numRef>
          </c:val>
          <c:extLs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5123858828768644"/>
          <c:w val="0.74050409342017565"/>
          <c:h val="0.3447916666666666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6.978656183809635</c:v>
                </c:pt>
              </c:numCache>
            </c:numRef>
          </c:val>
          <c:extLst>
            <c:ext xmlns:c16="http://schemas.microsoft.com/office/drawing/2014/chart" uri="{C3380CC4-5D6E-409C-BE32-E72D297353CC}">
              <c16:uniqueId val="{00000000-AB53-47DA-9B34-DF1D23599A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B53-47DA-9B34-DF1D23599A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0.1142932694667369</c:v>
                </c:pt>
              </c:numCache>
            </c:numRef>
          </c:val>
          <c:extLst>
            <c:ext xmlns:c16="http://schemas.microsoft.com/office/drawing/2014/chart" uri="{C3380CC4-5D6E-409C-BE32-E72D297353CC}">
              <c16:uniqueId val="{00000002-AB53-47DA-9B34-DF1D23599A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0.11473550332339588</c:v>
                </c:pt>
              </c:numCache>
            </c:numRef>
          </c:val>
          <c:extLst>
            <c:ext xmlns:c16="http://schemas.microsoft.com/office/drawing/2014/chart" uri="{C3380CC4-5D6E-409C-BE32-E72D297353CC}">
              <c16:uniqueId val="{00000003-AB53-47DA-9B34-DF1D23599A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1.1978223135843438</c:v>
                </c:pt>
              </c:numCache>
            </c:numRef>
          </c:val>
          <c:extLst>
            <c:ext xmlns:c16="http://schemas.microsoft.com/office/drawing/2014/chart" uri="{C3380CC4-5D6E-409C-BE32-E72D297353CC}">
              <c16:uniqueId val="{00000004-AB53-47DA-9B34-DF1D23599A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0.11473550332339677</c:v>
                </c:pt>
              </c:numCache>
            </c:numRef>
          </c:val>
          <c:extLst>
            <c:ext xmlns:c16="http://schemas.microsoft.com/office/drawing/2014/chart" uri="{C3380CC4-5D6E-409C-BE32-E72D297353CC}">
              <c16:uniqueId val="{00000005-AB53-47DA-9B34-DF1D23599A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0.10412516539404137</c:v>
                </c:pt>
              </c:numCache>
            </c:numRef>
          </c:val>
          <c:extLst>
            <c:ext xmlns:c16="http://schemas.microsoft.com/office/drawing/2014/chart" uri="{C3380CC4-5D6E-409C-BE32-E72D297353CC}">
              <c16:uniqueId val="{00000006-AB53-47DA-9B34-DF1D23599A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B53-47DA-9B34-DF1D23599A0D}"/>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8.1284486431553802</c:v>
                </c:pt>
              </c:numCache>
            </c:numRef>
          </c:xVal>
          <c:yVal>
            <c:numLit>
              <c:formatCode>General</c:formatCode>
              <c:ptCount val="1"/>
              <c:pt idx="0">
                <c:v>1</c:v>
              </c:pt>
            </c:numLit>
          </c:yVal>
          <c:smooth val="0"/>
          <c:extLst>
            <c:ext xmlns:c16="http://schemas.microsoft.com/office/drawing/2014/chart" uri="{C3380CC4-5D6E-409C-BE32-E72D297353CC}">
              <c16:uniqueId val="{00000008-AB53-47DA-9B34-DF1D23599A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53-47DA-9B34-DF1D23599A0D}"/>
              </c:ext>
            </c:extLst>
          </c:dPt>
          <c:xVal>
            <c:numRef>
              <c:f>Sheet1!$B$12</c:f>
              <c:numCache>
                <c:formatCode>General</c:formatCode>
                <c:ptCount val="1"/>
                <c:pt idx="0">
                  <c:v>7.8065961133919402</c:v>
                </c:pt>
              </c:numCache>
            </c:numRef>
          </c:xVal>
          <c:yVal>
            <c:numLit>
              <c:formatCode>General</c:formatCode>
              <c:ptCount val="1"/>
              <c:pt idx="0">
                <c:v>1</c:v>
              </c:pt>
            </c:numLit>
          </c:yVal>
          <c:smooth val="0"/>
          <c:extLst>
            <c:ext xmlns:c16="http://schemas.microsoft.com/office/drawing/2014/chart" uri="{C3380CC4-5D6E-409C-BE32-E72D297353CC}">
              <c16:uniqueId val="{0000000A-AB53-47DA-9B34-DF1D23599A0D}"/>
            </c:ext>
          </c:extLst>
        </c:ser>
        <c:ser>
          <c:idx val="9"/>
          <c:order val="10"/>
          <c:tx>
            <c:v>label</c:v>
          </c:tx>
          <c:spPr>
            <a:ln w="25400" cap="rnd">
              <a:noFill/>
              <a:round/>
            </a:ln>
            <a:effectLst/>
          </c:spPr>
          <c:marker>
            <c:symbol val="none"/>
          </c:marker>
          <c:dLbls>
            <c:dLbl>
              <c:idx val="0"/>
              <c:tx>
                <c:rich>
                  <a:bodyPr/>
                  <a:lstStyle/>
                  <a:p>
                    <a:r>
                      <a:rPr lang="en-GB" dirty="0"/>
                      <a:t>Q21_1.</a:t>
                    </a:r>
                    <a:r>
                      <a:rPr lang="en-GB" baseline="0" dirty="0"/>
                      <a:t> Have any of the following been discussed with you about your medication? Purpose of medication</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B53-47DA-9B34-DF1D23599A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Did your NHS mental health team involve you in a plan for your care?</c:v>
                  </c:pt>
                </c15:dlblRangeCache>
              </c15:datalabelsRange>
            </c:ext>
            <c:ext xmlns:c16="http://schemas.microsoft.com/office/drawing/2014/chart" uri="{C3380CC4-5D6E-409C-BE32-E72D297353CC}">
              <c16:uniqueId val="{0000000C-AB53-47DA-9B34-DF1D23599A0D}"/>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426601283182608"/>
          <c:y val="0.149343130705856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7.2952784013367484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0.35902134558736076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0.12579290222230188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1.3132599832477609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0.12579290222230277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0.14886100684133297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8.2683829067514409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8.4367226407702915</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6163E67-6B68-4803-8A6D-443970340AE1}"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In the last 12 months, has your NHS mental health team asked you how you are getting on with your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580605508233954"/>
          <c:y val="6.4506791360498777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8.022753244984516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7.9648826088920739</c:v>
                </c:pt>
                <c:pt idx="2">
                  <c:v>8.1217068442136497</c:v>
                </c:pt>
                <c:pt idx="3">
                  <c:v>8.1292649160092267</c:v>
                </c:pt>
                <c:pt idx="4">
                  <c:v>8.1648303556355923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8.2110758999173079</c:v>
                </c:pt>
                <c:pt idx="6">
                  <c:v>8.2716052929976875</c:v>
                </c:pt>
                <c:pt idx="7">
                  <c:v>8.3160883590210499</c:v>
                </c:pt>
                <c:pt idx="8">
                  <c:v>8.3226082381679287</c:v>
                </c:pt>
                <c:pt idx="9">
                  <c:v>8.3280370887238728</c:v>
                </c:pt>
                <c:pt idx="10">
                  <c:v>8.3465849351612196</c:v>
                </c:pt>
                <c:pt idx="11">
                  <c:v>8.3537765383271676</c:v>
                </c:pt>
                <c:pt idx="12">
                  <c:v>8.4565244438526541</c:v>
                </c:pt>
                <c:pt idx="13">
                  <c:v>8.4741948169315879</c:v>
                </c:pt>
                <c:pt idx="14">
                  <c:v>8.4863313836936065</c:v>
                </c:pt>
                <c:pt idx="15">
                  <c:v>8.509901873059535</c:v>
                </c:pt>
                <c:pt idx="16">
                  <c:v>8.5216424382017095</c:v>
                </c:pt>
                <c:pt idx="17">
                  <c:v>8.5380643633493207</c:v>
                </c:pt>
                <c:pt idx="18">
                  <c:v>8.6158463277348076</c:v>
                </c:pt>
                <c:pt idx="19">
                  <c:v>8.6191628482827483</c:v>
                </c:pt>
                <c:pt idx="20">
                  <c:v>8.6440202715154619</c:v>
                </c:pt>
                <c:pt idx="21">
                  <c:v>8.6753925393465856</c:v>
                </c:pt>
                <c:pt idx="22">
                  <c:v>8.7082827322066869</c:v>
                </c:pt>
                <c:pt idx="23">
                  <c:v>8.7347690522808623</c:v>
                </c:pt>
                <c:pt idx="24">
                  <c:v>8.7355550801613706</c:v>
                </c:pt>
                <c:pt idx="25">
                  <c:v>8.7505752166907911</c:v>
                </c:pt>
                <c:pt idx="26">
                  <c:v>8.7522147667166781</c:v>
                </c:pt>
                <c:pt idx="27">
                  <c:v>8.7668719640306243</c:v>
                </c:pt>
                <c:pt idx="28">
                  <c:v>8.7791596917904453</c:v>
                </c:pt>
                <c:pt idx="29">
                  <c:v>8.8152339671989317</c:v>
                </c:pt>
                <c:pt idx="30">
                  <c:v>8.8402558788042001</c:v>
                </c:pt>
                <c:pt idx="31">
                  <c:v>8.8453388770775767</c:v>
                </c:pt>
                <c:pt idx="32">
                  <c:v>8.8524592770659289</c:v>
                </c:pt>
                <c:pt idx="33">
                  <c:v>8.8707233666157048</c:v>
                </c:pt>
                <c:pt idx="34">
                  <c:v>8.8917568389254527</c:v>
                </c:pt>
                <c:pt idx="35">
                  <c:v>8.9234539352025521</c:v>
                </c:pt>
                <c:pt idx="36">
                  <c:v>8.9336645881535954</c:v>
                </c:pt>
                <c:pt idx="37">
                  <c:v>8.9370364604300008</c:v>
                </c:pt>
                <c:pt idx="38">
                  <c:v>8.9388988076073694</c:v>
                </c:pt>
                <c:pt idx="39">
                  <c:v>9.0056212977937218</c:v>
                </c:pt>
                <c:pt idx="40">
                  <c:v>9.0233028462938183</c:v>
                </c:pt>
                <c:pt idx="41">
                  <c:v>9.0252878402083994</c:v>
                </c:pt>
                <c:pt idx="42">
                  <c:v>9.0474249464586709</c:v>
                </c:pt>
                <c:pt idx="43">
                  <c:v>9.0775830947938001</c:v>
                </c:pt>
                <c:pt idx="44">
                  <c:v>9.0887422705885008</c:v>
                </c:pt>
                <c:pt idx="45">
                  <c:v>9.1191386532843897</c:v>
                </c:pt>
                <c:pt idx="46">
                  <c:v>9.1308059587632115</c:v>
                </c:pt>
                <c:pt idx="47">
                  <c:v>#N/A</c:v>
                </c:pt>
                <c:pt idx="48">
                  <c:v>#N/A</c:v>
                </c:pt>
                <c:pt idx="49">
                  <c:v>#N/A</c:v>
                </c:pt>
              </c:numCache>
            </c:numRef>
          </c:val>
          <c:extLs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9.2128198875096281</c:v>
                </c:pt>
                <c:pt idx="48">
                  <c:v>9.214651352415121</c:v>
                </c:pt>
                <c:pt idx="49">
                  <c:v>9.2246050806839541</c:v>
                </c:pt>
              </c:numCache>
            </c:numRef>
          </c:val>
          <c:extLs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898320896"/>
        <c:axId val="8983225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8.7082827322066869</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902096912"/>
        <c:axId val="902099632"/>
      </c:barChart>
      <c:catAx>
        <c:axId val="898320896"/>
        <c:scaling>
          <c:orientation val="minMax"/>
        </c:scaling>
        <c:delete val="1"/>
        <c:axPos val="b"/>
        <c:numFmt formatCode="General" sourceLinked="1"/>
        <c:majorTickMark val="none"/>
        <c:minorTickMark val="none"/>
        <c:tickLblPos val="nextTo"/>
        <c:crossAx val="898322528"/>
        <c:crosses val="autoZero"/>
        <c:auto val="1"/>
        <c:lblAlgn val="ctr"/>
        <c:lblOffset val="100"/>
        <c:noMultiLvlLbl val="0"/>
      </c:catAx>
      <c:valAx>
        <c:axId val="8983225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896"/>
        <c:crosses val="autoZero"/>
        <c:crossBetween val="between"/>
      </c:valAx>
      <c:valAx>
        <c:axId val="9020996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6912"/>
        <c:crosses val="max"/>
        <c:crossBetween val="between"/>
      </c:valAx>
      <c:catAx>
        <c:axId val="902096912"/>
        <c:scaling>
          <c:orientation val="minMax"/>
        </c:scaling>
        <c:delete val="1"/>
        <c:axPos val="b"/>
        <c:numFmt formatCode="General" sourceLinked="1"/>
        <c:majorTickMark val="out"/>
        <c:minorTickMark val="none"/>
        <c:tickLblPos val="nextTo"/>
        <c:crossAx val="9020996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480850590069023"/>
          <c:w val="0.74531387576855079"/>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7.9648826088920739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6.8948114243788439E-2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0.10498188745981629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1.0857924700882755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8.7082827322066869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8.686810587155426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Thinking about the last time you received therapy, did you have enough privacy to talk comfortably?</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Sheet1!$D$2:$D$47</c:f>
              <c:numCache>
                <c:formatCode>General</c:formatCode>
                <c:ptCount val="46"/>
                <c:pt idx="0">
                  <c:v>3.1196125608263068</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Sheet1!$E$2:$E$47</c:f>
              <c:numCache>
                <c:formatCode>General</c:formatCode>
                <c:ptCount val="46"/>
                <c:pt idx="0">
                  <c:v>#N/A</c:v>
                </c:pt>
                <c:pt idx="1">
                  <c:v>3.3075471041660558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Sheet1!$F$2:$F$47</c:f>
              <c:numCache>
                <c:formatCode>General</c:formatCode>
                <c:ptCount val="46"/>
                <c:pt idx="0">
                  <c:v>#N/A</c:v>
                </c:pt>
                <c:pt idx="1">
                  <c:v>#N/A</c:v>
                </c:pt>
                <c:pt idx="2">
                  <c:v>3.6976870258104109</c:v>
                </c:pt>
                <c:pt idx="3">
                  <c:v>3.7213588680495442</c:v>
                </c:pt>
                <c:pt idx="4">
                  <c:v>3.83881612818743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Sheet1!$G$2:$G$47</c:f>
              <c:numCache>
                <c:formatCode>General</c:formatCode>
                <c:ptCount val="46"/>
                <c:pt idx="0">
                  <c:v>#N/A</c:v>
                </c:pt>
                <c:pt idx="1">
                  <c:v>#N/A</c:v>
                </c:pt>
                <c:pt idx="2">
                  <c:v>#N/A</c:v>
                </c:pt>
                <c:pt idx="3">
                  <c:v>#N/A</c:v>
                </c:pt>
                <c:pt idx="4">
                  <c:v>#N/A</c:v>
                </c:pt>
                <c:pt idx="5">
                  <c:v>4.1164449591080583</c:v>
                </c:pt>
                <c:pt idx="6">
                  <c:v>4.1553111913298331</c:v>
                </c:pt>
                <c:pt idx="7">
                  <c:v>4.235259628386383</c:v>
                </c:pt>
                <c:pt idx="8">
                  <c:v>4.3053380101356442</c:v>
                </c:pt>
                <c:pt idx="9">
                  <c:v>4.3096288785847943</c:v>
                </c:pt>
                <c:pt idx="10">
                  <c:v>4.3176363783605396</c:v>
                </c:pt>
                <c:pt idx="11">
                  <c:v>4.3603093808288564</c:v>
                </c:pt>
                <c:pt idx="12">
                  <c:v>4.3640168388719811</c:v>
                </c:pt>
                <c:pt idx="13">
                  <c:v>4.4340075541731983</c:v>
                </c:pt>
                <c:pt idx="14">
                  <c:v>4.4803199760711552</c:v>
                </c:pt>
                <c:pt idx="15">
                  <c:v>4.4940528453931714</c:v>
                </c:pt>
                <c:pt idx="16">
                  <c:v>4.5770372657869629</c:v>
                </c:pt>
                <c:pt idx="17">
                  <c:v>4.6007722485367486</c:v>
                </c:pt>
                <c:pt idx="18">
                  <c:v>4.7746405442038196</c:v>
                </c:pt>
                <c:pt idx="19">
                  <c:v>4.8198614837001106</c:v>
                </c:pt>
                <c:pt idx="20">
                  <c:v>4.8233370481985549</c:v>
                </c:pt>
                <c:pt idx="21">
                  <c:v>4.901316812987063</c:v>
                </c:pt>
                <c:pt idx="22">
                  <c:v>4.9056841591993541</c:v>
                </c:pt>
                <c:pt idx="23">
                  <c:v>4.9593578456506098</c:v>
                </c:pt>
                <c:pt idx="24">
                  <c:v>5.0121280184428638</c:v>
                </c:pt>
                <c:pt idx="25">
                  <c:v>5.0351593955294742</c:v>
                </c:pt>
                <c:pt idx="26">
                  <c:v>5.1685976800632396</c:v>
                </c:pt>
                <c:pt idx="27">
                  <c:v>5.2016370852389588</c:v>
                </c:pt>
                <c:pt idx="28">
                  <c:v>5.227415672361146</c:v>
                </c:pt>
                <c:pt idx="29">
                  <c:v>5.2385919591922354</c:v>
                </c:pt>
                <c:pt idx="30">
                  <c:v>5.2516346401686684</c:v>
                </c:pt>
                <c:pt idx="31">
                  <c:v>5.2518783132435232</c:v>
                </c:pt>
                <c:pt idx="32">
                  <c:v>5.3105312370567566</c:v>
                </c:pt>
                <c:pt idx="33">
                  <c:v>5.3565553937155332</c:v>
                </c:pt>
                <c:pt idx="34">
                  <c:v>5.3887694248608788</c:v>
                </c:pt>
                <c:pt idx="35">
                  <c:v>5.4912305416627776</c:v>
                </c:pt>
                <c:pt idx="36">
                  <c:v>5.5032643787814406</c:v>
                </c:pt>
                <c:pt idx="37">
                  <c:v>5.5291509854805856</c:v>
                </c:pt>
                <c:pt idx="38">
                  <c:v>5.5359393191693549</c:v>
                </c:pt>
                <c:pt idx="39">
                  <c:v>5.5575444281677928</c:v>
                </c:pt>
                <c:pt idx="40">
                  <c:v>5.6094467792395672</c:v>
                </c:pt>
                <c:pt idx="41">
                  <c:v>5.6293690422353766</c:v>
                </c:pt>
                <c:pt idx="42">
                  <c:v>5.7380961360978997</c:v>
                </c:pt>
                <c:pt idx="43">
                  <c:v>#N/A</c:v>
                </c:pt>
                <c:pt idx="44">
                  <c:v>#N/A</c:v>
                </c:pt>
                <c:pt idx="45">
                  <c:v>#N/A</c:v>
                </c:pt>
              </c:numCache>
            </c:numRef>
          </c:val>
          <c:extLs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Sheet1!$H$2:$H$47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5.7250693229237246</c:v>
                </c:pt>
                <c:pt idx="44">
                  <c:v>5.9874726856613592</c:v>
                </c:pt>
                <c:pt idx="45">
                  <c:v>#N/A</c:v>
                </c:pt>
              </c:numCache>
            </c:numRef>
          </c:val>
          <c:extLs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Sheet1!$I$2:$I$47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6.3223375106366344</c:v>
                </c:pt>
              </c:numCache>
            </c:numRef>
          </c:val>
          <c:extLs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Sheet1!$J$2:$J$47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902100176"/>
        <c:axId val="9020980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Sheet1!$K$2:$K$47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5.2016370852389588</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902092560"/>
        <c:axId val="902098544"/>
      </c:barChart>
      <c:catAx>
        <c:axId val="902100176"/>
        <c:scaling>
          <c:orientation val="minMax"/>
        </c:scaling>
        <c:delete val="1"/>
        <c:axPos val="b"/>
        <c:numFmt formatCode="General" sourceLinked="1"/>
        <c:majorTickMark val="none"/>
        <c:minorTickMark val="none"/>
        <c:tickLblPos val="nextTo"/>
        <c:crossAx val="902098000"/>
        <c:crosses val="autoZero"/>
        <c:auto val="1"/>
        <c:lblAlgn val="ctr"/>
        <c:lblOffset val="100"/>
        <c:noMultiLvlLbl val="0"/>
      </c:catAx>
      <c:valAx>
        <c:axId val="9020980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100176"/>
        <c:crosses val="autoZero"/>
        <c:crossBetween val="between"/>
      </c:valAx>
      <c:valAx>
        <c:axId val="9020985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2560"/>
        <c:crosses val="max"/>
        <c:crossBetween val="between"/>
      </c:valAx>
      <c:catAx>
        <c:axId val="902092560"/>
        <c:scaling>
          <c:orientation val="minMax"/>
        </c:scaling>
        <c:delete val="1"/>
        <c:axPos val="b"/>
        <c:numFmt formatCode="General" sourceLinked="1"/>
        <c:majorTickMark val="out"/>
        <c:minorTickMark val="none"/>
        <c:tickLblPos val="nextTo"/>
        <c:crossAx val="9020985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2011467379202854"/>
          <c:w val="0.74050409342017565"/>
          <c:h val="0.6950489868626140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2.3910710745410588</c:v>
                </c:pt>
              </c:numCache>
            </c:numRef>
          </c:val>
          <c:extLs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0.12423146971802401</c:v>
                </c:pt>
              </c:numCache>
            </c:numRef>
          </c:val>
          <c:extLs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0.70384884880522325</c:v>
                </c:pt>
              </c:numCache>
            </c:numRef>
          </c:val>
          <c:extLs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0.19622779670270907</c:v>
                </c:pt>
              </c:numCache>
            </c:numRef>
          </c:val>
          <c:extLs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2.0485902499899344</c:v>
                </c:pt>
              </c:numCache>
            </c:numRef>
          </c:val>
          <c:extLs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0.19622779670270862</c:v>
                </c:pt>
              </c:numCache>
            </c:numRef>
          </c:val>
          <c:extLs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0.70384884880522236</c:v>
                </c:pt>
              </c:numCache>
            </c:numRef>
          </c:val>
          <c:extLs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6.7289375477488811E-2</c:v>
                </c:pt>
              </c:numCache>
            </c:numRef>
          </c:val>
          <c:extLs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4.806458243633319</c:v>
                </c:pt>
              </c:numCache>
            </c:numRef>
          </c:xVal>
          <c:yVal>
            <c:numLit>
              <c:formatCode>General</c:formatCode>
              <c:ptCount val="1"/>
              <c:pt idx="0">
                <c:v>1</c:v>
              </c:pt>
            </c:numLit>
          </c:yVal>
          <c:smooth val="0"/>
          <c:extLs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5B2-43BB-9388-452B3BE996AB}"/>
              </c:ext>
            </c:extLst>
          </c:dPt>
          <c:xVal>
            <c:numRef>
              <c:f>Sheet1!$B$12</c:f>
              <c:numCache>
                <c:formatCode>General</c:formatCode>
                <c:ptCount val="1"/>
                <c:pt idx="0">
                  <c:v>4.4396743147619819</c:v>
                </c:pt>
              </c:numCache>
            </c:numRef>
          </c:xVal>
          <c:yVal>
            <c:numLit>
              <c:formatCode>General</c:formatCode>
              <c:ptCount val="1"/>
              <c:pt idx="0">
                <c:v>1</c:v>
              </c:pt>
            </c:numLit>
          </c:yVal>
          <c:smooth val="0"/>
          <c:extLs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272280D1-158E-4E27-AE96-47A97A2681E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5B2-43BB-9388-452B3BE996A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Did the NHS mental health team give your family or carer information or support whilst you were in crisis?</c:v>
                  </c:pt>
                </c15:dlblRangeCache>
              </c15:datalabelsRange>
            </c:ext>
            <c:ext xmlns:c16="http://schemas.microsoft.com/office/drawing/2014/chart" uri="{C3380CC4-5D6E-409C-BE32-E72D297353CC}">
              <c16:uniqueId val="{0000000C-95B2-43BB-9388-452B3BE996AB}"/>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3.4310599736993188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0.5339956555309171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0.20848206563783522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2.1765230723682336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0.20848206563783567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0.15066011230643372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5.5968159268445987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5.2617992310521879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3E3894F-31E2-4D76-BF38-0809B9AC1837}"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Thinking about the last time you contacted NHS mental health crisis support, did you get the help you needed?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7346097332853"/>
          <c:y val="5.036740146960588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strCache>
            </c:strRef>
          </c:cat>
          <c:val>
            <c:numRef>
              <c:f>Sheet1!$D$2:$D$49</c:f>
              <c:numCache>
                <c:formatCode>General</c:formatCode>
                <c:ptCount val="48"/>
                <c:pt idx="0">
                  <c:v>5.5954084536214266</c:v>
                </c:pt>
                <c:pt idx="1">
                  <c:v>6.1719350155303907</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strCache>
            </c:strRef>
          </c:cat>
          <c:val>
            <c:numRef>
              <c:f>Sheet1!$E$2:$E$49</c:f>
              <c:numCache>
                <c:formatCode>General</c:formatCode>
                <c:ptCount val="48"/>
                <c:pt idx="0">
                  <c:v>#N/A</c:v>
                </c:pt>
                <c:pt idx="1">
                  <c:v>#N/A</c:v>
                </c:pt>
                <c:pt idx="2">
                  <c:v>6.1474272202754729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strCache>
            </c:strRef>
          </c:cat>
          <c:val>
            <c:numRef>
              <c:f>Sheet1!$F$2:$F$49</c:f>
              <c:numCache>
                <c:formatCode>General</c:formatCode>
                <c:ptCount val="48"/>
                <c:pt idx="0">
                  <c:v>#N/A</c:v>
                </c:pt>
                <c:pt idx="1">
                  <c:v>#N/A</c:v>
                </c:pt>
                <c:pt idx="2">
                  <c:v>#N/A</c:v>
                </c:pt>
                <c:pt idx="3">
                  <c:v>6.2603918570085968</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strCache>
            </c:strRef>
          </c:cat>
          <c:val>
            <c:numRef>
              <c:f>Sheet1!$G$2:$G$49</c:f>
              <c:numCache>
                <c:formatCode>General</c:formatCode>
                <c:ptCount val="48"/>
                <c:pt idx="0">
                  <c:v>#N/A</c:v>
                </c:pt>
                <c:pt idx="1">
                  <c:v>#N/A</c:v>
                </c:pt>
                <c:pt idx="2">
                  <c:v>#N/A</c:v>
                </c:pt>
                <c:pt idx="3">
                  <c:v>#N/A</c:v>
                </c:pt>
                <c:pt idx="4">
                  <c:v>6.3797712947466128</c:v>
                </c:pt>
                <c:pt idx="5">
                  <c:v>6.4370217429264178</c:v>
                </c:pt>
                <c:pt idx="6">
                  <c:v>6.5018697334422662</c:v>
                </c:pt>
                <c:pt idx="7">
                  <c:v>6.5248304168852664</c:v>
                </c:pt>
                <c:pt idx="8">
                  <c:v>6.612959752005942</c:v>
                </c:pt>
                <c:pt idx="9">
                  <c:v>6.6475245686237567</c:v>
                </c:pt>
                <c:pt idx="10">
                  <c:v>6.6590796384969178</c:v>
                </c:pt>
                <c:pt idx="11">
                  <c:v>6.6769026242281901</c:v>
                </c:pt>
                <c:pt idx="12">
                  <c:v>6.6816981070890034</c:v>
                </c:pt>
                <c:pt idx="13">
                  <c:v>6.6909519020741799</c:v>
                </c:pt>
                <c:pt idx="14">
                  <c:v>6.7533155874198929</c:v>
                </c:pt>
                <c:pt idx="15">
                  <c:v>6.7549945894940384</c:v>
                </c:pt>
                <c:pt idx="16">
                  <c:v>6.7618908728764922</c:v>
                </c:pt>
                <c:pt idx="17">
                  <c:v>6.7855093644957689</c:v>
                </c:pt>
                <c:pt idx="18">
                  <c:v>6.7936352664873034</c:v>
                </c:pt>
                <c:pt idx="19">
                  <c:v>6.9126587633323107</c:v>
                </c:pt>
                <c:pt idx="20">
                  <c:v>6.9184380692290812</c:v>
                </c:pt>
                <c:pt idx="21">
                  <c:v>6.9222730721806283</c:v>
                </c:pt>
                <c:pt idx="22">
                  <c:v>6.9434482854916499</c:v>
                </c:pt>
                <c:pt idx="23">
                  <c:v>6.9557661036672087</c:v>
                </c:pt>
                <c:pt idx="24">
                  <c:v>6.984009069359475</c:v>
                </c:pt>
                <c:pt idx="25">
                  <c:v>6.9886848391455167</c:v>
                </c:pt>
                <c:pt idx="26">
                  <c:v>7.0257051807140858</c:v>
                </c:pt>
                <c:pt idx="27">
                  <c:v>7.0307977141112223</c:v>
                </c:pt>
                <c:pt idx="28">
                  <c:v>7.0352689275341156</c:v>
                </c:pt>
                <c:pt idx="29">
                  <c:v>7.0387126960848194</c:v>
                </c:pt>
                <c:pt idx="30">
                  <c:v>7.0726445008978791</c:v>
                </c:pt>
                <c:pt idx="31">
                  <c:v>7.0874609845122132</c:v>
                </c:pt>
                <c:pt idx="32">
                  <c:v>7.0946720487015043</c:v>
                </c:pt>
                <c:pt idx="33">
                  <c:v>7.1056377530488373</c:v>
                </c:pt>
                <c:pt idx="34">
                  <c:v>7.1080494868212343</c:v>
                </c:pt>
                <c:pt idx="35">
                  <c:v>7.1620468436447684</c:v>
                </c:pt>
                <c:pt idx="36">
                  <c:v>7.2458929326054369</c:v>
                </c:pt>
                <c:pt idx="37">
                  <c:v>7.253150354438219</c:v>
                </c:pt>
                <c:pt idx="38">
                  <c:v>7.2566674825756392</c:v>
                </c:pt>
                <c:pt idx="39">
                  <c:v>7.2687508864776724</c:v>
                </c:pt>
                <c:pt idx="40">
                  <c:v>7.3309010151500171</c:v>
                </c:pt>
                <c:pt idx="41">
                  <c:v>7.3454875529352464</c:v>
                </c:pt>
                <c:pt idx="42">
                  <c:v>7.3600241250037088</c:v>
                </c:pt>
                <c:pt idx="43">
                  <c:v>7.3839851766050213</c:v>
                </c:pt>
                <c:pt idx="44">
                  <c:v>7.4014753468911252</c:v>
                </c:pt>
                <c:pt idx="45">
                  <c:v>7.4027247075355067</c:v>
                </c:pt>
                <c:pt idx="46">
                  <c:v>#N/A</c:v>
                </c:pt>
                <c:pt idx="47">
                  <c:v>#N/A</c:v>
                </c:pt>
              </c:numCache>
            </c:numRef>
          </c:val>
          <c:extLs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strCache>
            </c:strRef>
          </c:cat>
          <c:val>
            <c:numRef>
              <c:f>Sheet1!$H$2:$H$49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strCache>
            </c:strRef>
          </c:cat>
          <c:val>
            <c:numRef>
              <c:f>Sheet1!$I$2:$I$49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7.7761488678773114</c:v>
                </c:pt>
                <c:pt idx="47">
                  <c:v>7.9401077850999533</c:v>
                </c:pt>
              </c:numCache>
            </c:numRef>
          </c:val>
          <c:extLs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strCache>
            </c:strRef>
          </c:cat>
          <c:val>
            <c:numRef>
              <c:f>Sheet1!$J$2:$J$49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898320352"/>
        <c:axId val="8983149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strCache>
            </c:strRef>
          </c:cat>
          <c:val>
            <c:numRef>
              <c:f>Sheet1!$K$2:$K$49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7.4014753468911252</c:v>
                </c:pt>
                <c:pt idx="45">
                  <c:v>#N/A</c:v>
                </c:pt>
                <c:pt idx="46">
                  <c:v>#N/A</c:v>
                </c:pt>
                <c:pt idx="47">
                  <c:v>#N/A</c:v>
                </c:pt>
              </c:numCache>
            </c:numRef>
          </c:val>
          <c:extLs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898321984"/>
        <c:axId val="898323616"/>
      </c:barChart>
      <c:catAx>
        <c:axId val="898320352"/>
        <c:scaling>
          <c:orientation val="minMax"/>
        </c:scaling>
        <c:delete val="1"/>
        <c:axPos val="b"/>
        <c:numFmt formatCode="General" sourceLinked="1"/>
        <c:majorTickMark val="none"/>
        <c:minorTickMark val="none"/>
        <c:tickLblPos val="nextTo"/>
        <c:crossAx val="898314912"/>
        <c:crosses val="autoZero"/>
        <c:auto val="1"/>
        <c:lblAlgn val="ctr"/>
        <c:lblOffset val="100"/>
        <c:noMultiLvlLbl val="0"/>
      </c:catAx>
      <c:valAx>
        <c:axId val="8983149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352"/>
        <c:crosses val="autoZero"/>
        <c:crossBetween val="between"/>
      </c:valAx>
      <c:valAx>
        <c:axId val="8983236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1984"/>
        <c:crosses val="max"/>
        <c:crossBetween val="between"/>
      </c:valAx>
      <c:catAx>
        <c:axId val="898321984"/>
        <c:scaling>
          <c:orientation val="minMax"/>
        </c:scaling>
        <c:delete val="1"/>
        <c:axPos val="b"/>
        <c:numFmt formatCode="General" sourceLinked="1"/>
        <c:majorTickMark val="out"/>
        <c:minorTickMark val="none"/>
        <c:tickLblPos val="nextTo"/>
        <c:crossAx val="8983236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797846541112191"/>
          <c:w val="0.74358417792120246"/>
          <c:h val="0.6319805783408564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3.537725733809423</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0.6381186202397009</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0.20145730783211135</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2.1031856013719796</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0.20145730783211135</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0.68162597477905784</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6.1622194127185947</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General</c:formatCode>
                <c:ptCount val="1"/>
                <c:pt idx="0">
                  <c:v>5.4288944625672251</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tx>
                <c:rich>
                  <a:bodyPr/>
                  <a:lstStyle/>
                  <a:p>
                    <a:fld id="{0D43C805-1380-416A-8DB6-05E42AAC1F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Thinking about the last time you contacted NHS mental health crisis support, how do you feel about the length of time it took you to get through to someone?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7359942106435102"/>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7.2615031679990896</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0.16416726682853344</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0.35378437953288877</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9.8632439935673055E-2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1.0297086252823853</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9.8632439935672167E-2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0.10498133695696232</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8.6407312810636565</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General</c:formatCode>
                <c:ptCount val="1"/>
                <c:pt idx="0">
                  <c:v>8.3929415669373775</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tx>
                <c:rich>
                  <a:bodyPr/>
                  <a:lstStyle/>
                  <a:p>
                    <a:fld id="{333C6185-74DF-4071-A136-56855B0A297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Would you know who to contact out of office hours within the NHS if you had a crisis?</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0.76666666666666672</c:v>
                </c:pt>
                <c:pt idx="1">
                  <c:v>3.3333333333333333E-2</c:v>
                </c:pt>
                <c:pt idx="2">
                  <c:v>0.1166666666666667</c:v>
                </c:pt>
                <c:pt idx="3">
                  <c:v>0.05</c:v>
                </c:pt>
                <c:pt idx="4">
                  <c:v>1.111111111111111E-2</c:v>
                </c:pt>
                <c:pt idx="5">
                  <c:v>2.222222222222222E-2</c:v>
                </c:pt>
              </c:numCache>
            </c:numRef>
          </c:val>
          <c:extLs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3.1996423569496719</c:v>
                </c:pt>
                <c:pt idx="1">
                  <c:v>3.277388819615993</c:v>
                </c:pt>
                <c:pt idx="2">
                  <c:v>3.331591454665038</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3.4721081824193769</c:v>
                </c:pt>
                <c:pt idx="4">
                  <c:v>3.489640142138378</c:v>
                </c:pt>
                <c:pt idx="5">
                  <c:v>3.5845350089419981</c:v>
                </c:pt>
                <c:pt idx="6">
                  <c:v>3.6017815025386901</c:v>
                </c:pt>
                <c:pt idx="7">
                  <c:v>3.6390810943238021</c:v>
                </c:pt>
                <c:pt idx="8">
                  <c:v>3.6512594025651892</c:v>
                </c:pt>
                <c:pt idx="9">
                  <c:v>3.6669414629784089</c:v>
                </c:pt>
                <c:pt idx="10">
                  <c:v>3.6858361003662101</c:v>
                </c:pt>
                <c:pt idx="11">
                  <c:v>3.7196983318329431</c:v>
                </c:pt>
                <c:pt idx="12">
                  <c:v>3.7622696991906701</c:v>
                </c:pt>
                <c:pt idx="13">
                  <c:v>3.7693256313657439</c:v>
                </c:pt>
                <c:pt idx="14">
                  <c:v>3.779811936327325</c:v>
                </c:pt>
                <c:pt idx="15">
                  <c:v>3.781203323472289</c:v>
                </c:pt>
                <c:pt idx="16">
                  <c:v>3.7816480230889371</c:v>
                </c:pt>
                <c:pt idx="17">
                  <c:v>3.7846310152056288</c:v>
                </c:pt>
                <c:pt idx="18">
                  <c:v>3.824975087132731</c:v>
                </c:pt>
                <c:pt idx="19">
                  <c:v>3.850394712170274</c:v>
                </c:pt>
                <c:pt idx="20">
                  <c:v>3.9058891916041132</c:v>
                </c:pt>
                <c:pt idx="21">
                  <c:v>3.9140657186663961</c:v>
                </c:pt>
                <c:pt idx="22">
                  <c:v>3.9361322353912191</c:v>
                </c:pt>
                <c:pt idx="23">
                  <c:v>3.937157598007877</c:v>
                </c:pt>
                <c:pt idx="24">
                  <c:v>3.939069515021457</c:v>
                </c:pt>
                <c:pt idx="25">
                  <c:v>3.9455488500439571</c:v>
                </c:pt>
                <c:pt idx="26">
                  <c:v>3.9545642201393378</c:v>
                </c:pt>
                <c:pt idx="27">
                  <c:v>3.9756186757173451</c:v>
                </c:pt>
                <c:pt idx="28">
                  <c:v>4.0937976421024898</c:v>
                </c:pt>
                <c:pt idx="29">
                  <c:v>4.1221984340948978</c:v>
                </c:pt>
                <c:pt idx="30">
                  <c:v>4.1322787327221366</c:v>
                </c:pt>
                <c:pt idx="31">
                  <c:v>4.1367257735574707</c:v>
                </c:pt>
                <c:pt idx="32">
                  <c:v>4.1482105914191907</c:v>
                </c:pt>
                <c:pt idx="33">
                  <c:v>4.1695533458398124</c:v>
                </c:pt>
                <c:pt idx="34">
                  <c:v>4.174080022401343</c:v>
                </c:pt>
                <c:pt idx="35">
                  <c:v>4.2048729509002296</c:v>
                </c:pt>
                <c:pt idx="36">
                  <c:v>4.2060321528659959</c:v>
                </c:pt>
                <c:pt idx="37">
                  <c:v>4.24149980643862</c:v>
                </c:pt>
                <c:pt idx="38">
                  <c:v>4.3532191418744981</c:v>
                </c:pt>
                <c:pt idx="39">
                  <c:v>4.3720592961141342</c:v>
                </c:pt>
                <c:pt idx="40">
                  <c:v>4.450756963109658</c:v>
                </c:pt>
                <c:pt idx="41">
                  <c:v>4.4586737241739742</c:v>
                </c:pt>
                <c:pt idx="42">
                  <c:v>4.5228429341052188</c:v>
                </c:pt>
                <c:pt idx="43">
                  <c:v>4.5244320393668414</c:v>
                </c:pt>
                <c:pt idx="44">
                  <c:v>4.5617538816737886</c:v>
                </c:pt>
                <c:pt idx="45">
                  <c:v>#N/A</c:v>
                </c:pt>
                <c:pt idx="46">
                  <c:v>#N/A</c:v>
                </c:pt>
                <c:pt idx="47">
                  <c:v>#N/A</c:v>
                </c:pt>
                <c:pt idx="48">
                  <c:v>#N/A</c:v>
                </c:pt>
                <c:pt idx="49">
                  <c:v>#N/A</c:v>
                </c:pt>
              </c:numCache>
            </c:numRef>
          </c:val>
          <c:extLs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4.5274284875905701</c:v>
                </c:pt>
                <c:pt idx="46">
                  <c:v>4.6029915729826856</c:v>
                </c:pt>
                <c:pt idx="47">
                  <c:v>4.6396144535374084</c:v>
                </c:pt>
                <c:pt idx="48">
                  <c:v>#N/A</c:v>
                </c:pt>
                <c:pt idx="49">
                  <c:v>#N/A</c:v>
                </c:pt>
              </c:numCache>
            </c:numRef>
          </c:val>
          <c:extLs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4.7432880184727964</c:v>
                </c:pt>
                <c:pt idx="49">
                  <c:v>#N/A</c:v>
                </c:pt>
              </c:numCache>
            </c:numRef>
          </c:val>
          <c:extLs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4.9698086395451746</c:v>
                </c:pt>
              </c:numCache>
            </c:numRef>
          </c:val>
          <c:extLs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902087664"/>
        <c:axId val="9020909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4.2048729509002296</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902095824"/>
        <c:axId val="902093104"/>
      </c:barChart>
      <c:catAx>
        <c:axId val="902087664"/>
        <c:scaling>
          <c:orientation val="minMax"/>
        </c:scaling>
        <c:delete val="1"/>
        <c:axPos val="b"/>
        <c:numFmt formatCode="General" sourceLinked="1"/>
        <c:majorTickMark val="none"/>
        <c:minorTickMark val="none"/>
        <c:tickLblPos val="nextTo"/>
        <c:crossAx val="902090928"/>
        <c:crosses val="autoZero"/>
        <c:auto val="1"/>
        <c:lblAlgn val="ctr"/>
        <c:lblOffset val="100"/>
        <c:noMultiLvlLbl val="0"/>
      </c:catAx>
      <c:valAx>
        <c:axId val="9020909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087664"/>
        <c:crosses val="autoZero"/>
        <c:crossBetween val="between"/>
      </c:valAx>
      <c:valAx>
        <c:axId val="9020931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5824"/>
        <c:crosses val="max"/>
        <c:crossBetween val="between"/>
      </c:valAx>
      <c:catAx>
        <c:axId val="902095824"/>
        <c:scaling>
          <c:orientation val="minMax"/>
        </c:scaling>
        <c:delete val="1"/>
        <c:axPos val="b"/>
        <c:numFmt formatCode="General" sourceLinked="1"/>
        <c:majorTickMark val="out"/>
        <c:minorTickMark val="none"/>
        <c:tickLblPos val="nextTo"/>
        <c:crossAx val="9020931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013272496409704"/>
          <c:y val="0.17823689636083079"/>
          <c:w val="0.74050409342017565"/>
          <c:h val="0.567204256579177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1.8397689967316251</c:v>
                </c:pt>
              </c:numCache>
            </c:numRef>
          </c:val>
          <c:extLst>
            <c:ext xmlns:c16="http://schemas.microsoft.com/office/drawing/2014/chart" uri="{C3380CC4-5D6E-409C-BE32-E72D297353CC}">
              <c16:uniqueId val="{00000000-3534-496F-B45E-A08C4F15044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34-496F-B45E-A08C4F15044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34-496F-B45E-A08C4F15044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7.0968897927028873E-2</c:v>
                </c:pt>
              </c:numCache>
            </c:numRef>
          </c:val>
          <c:extLst>
            <c:ext xmlns:c16="http://schemas.microsoft.com/office/drawing/2014/chart" uri="{C3380CC4-5D6E-409C-BE32-E72D297353CC}">
              <c16:uniqueId val="{00000003-3534-496F-B45E-A08C4F15044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1.5115731332762739</c:v>
                </c:pt>
              </c:numCache>
            </c:numRef>
          </c:val>
          <c:extLst>
            <c:ext xmlns:c16="http://schemas.microsoft.com/office/drawing/2014/chart" uri="{C3380CC4-5D6E-409C-BE32-E72D297353CC}">
              <c16:uniqueId val="{00000004-3534-496F-B45E-A08C4F15044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0.14478867382058036</c:v>
                </c:pt>
              </c:numCache>
            </c:numRef>
          </c:val>
          <c:extLst>
            <c:ext xmlns:c16="http://schemas.microsoft.com/office/drawing/2014/chart" uri="{C3380CC4-5D6E-409C-BE32-E72D297353CC}">
              <c16:uniqueId val="{00000005-3534-496F-B45E-A08C4F15044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0.40065747207721492</c:v>
                </c:pt>
              </c:numCache>
            </c:numRef>
          </c:val>
          <c:extLst>
            <c:ext xmlns:c16="http://schemas.microsoft.com/office/drawing/2014/chart" uri="{C3380CC4-5D6E-409C-BE32-E72D297353CC}">
              <c16:uniqueId val="{00000006-3534-496F-B45E-A08C4F15044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34-496F-B45E-A08C4F15044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2.218329183905273</c:v>
                </c:pt>
              </c:numCache>
            </c:numRef>
          </c:xVal>
          <c:yVal>
            <c:numLit>
              <c:formatCode>General</c:formatCode>
              <c:ptCount val="1"/>
              <c:pt idx="0">
                <c:v>1</c:v>
              </c:pt>
            </c:numLit>
          </c:yVal>
          <c:smooth val="0"/>
          <c:extLst>
            <c:ext xmlns:c16="http://schemas.microsoft.com/office/drawing/2014/chart" uri="{C3380CC4-5D6E-409C-BE32-E72D297353CC}">
              <c16:uniqueId val="{00000008-3534-496F-B45E-A08C4F15044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34-496F-B45E-A08C4F150440}"/>
              </c:ext>
            </c:extLst>
          </c:dPt>
          <c:xVal>
            <c:numRef>
              <c:f>Sheet1!$B$12</c:f>
              <c:numCache>
                <c:formatCode>General</c:formatCode>
                <c:ptCount val="1"/>
                <c:pt idx="0">
                  <c:v>2.6665244612967909</c:v>
                </c:pt>
              </c:numCache>
            </c:numRef>
          </c:xVal>
          <c:yVal>
            <c:numLit>
              <c:formatCode>General</c:formatCode>
              <c:ptCount val="1"/>
              <c:pt idx="0">
                <c:v>1</c:v>
              </c:pt>
            </c:numLit>
          </c:yVal>
          <c:smooth val="0"/>
          <c:extLst>
            <c:ext xmlns:c16="http://schemas.microsoft.com/office/drawing/2014/chart" uri="{C3380CC4-5D6E-409C-BE32-E72D297353CC}">
              <c16:uniqueId val="{0000000A-3534-496F-B45E-A08C4F15044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534-496F-B45E-A08C4F15044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Q32_3. In the last 12 months, did your NHS mental health team give you any help or advice with finding support for… Help with money or benefits </c:v>
                  </c:pt>
                </c15:dlblRangeCache>
              </c15:datalabelsRange>
            </c:ext>
            <c:ext xmlns:c16="http://schemas.microsoft.com/office/drawing/2014/chart" uri="{C3380CC4-5D6E-409C-BE32-E72D297353CC}">
              <c16:uniqueId val="{0000000C-3534-496F-B45E-A08C4F15044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15874611372105779"/>
          <c:w val="0.74050409342017565"/>
          <c:h val="0.6905209163223151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1.310899952383545</c:v>
                </c:pt>
              </c:numCache>
            </c:numRef>
          </c:val>
          <c:extLst>
            <c:ext xmlns:c16="http://schemas.microsoft.com/office/drawing/2014/chart" uri="{C3380CC4-5D6E-409C-BE32-E72D297353CC}">
              <c16:uniqueId val="{00000000-3203-4DF4-8D40-A769855024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203-4DF4-8D40-A769855024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0.16713173866972708</c:v>
                </c:pt>
              </c:numCache>
            </c:numRef>
          </c:val>
          <c:extLst>
            <c:ext xmlns:c16="http://schemas.microsoft.com/office/drawing/2014/chart" uri="{C3380CC4-5D6E-409C-BE32-E72D297353CC}">
              <c16:uniqueId val="{00000002-3203-4DF4-8D40-A769855024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0.14894802327767187</c:v>
                </c:pt>
              </c:numCache>
            </c:numRef>
          </c:val>
          <c:extLst>
            <c:ext xmlns:c16="http://schemas.microsoft.com/office/drawing/2014/chart" uri="{C3380CC4-5D6E-409C-BE32-E72D297353CC}">
              <c16:uniqueId val="{00000003-3203-4DF4-8D40-A769855024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1.5549961492163031</c:v>
                </c:pt>
              </c:numCache>
            </c:numRef>
          </c:val>
          <c:extLst>
            <c:ext xmlns:c16="http://schemas.microsoft.com/office/drawing/2014/chart" uri="{C3380CC4-5D6E-409C-BE32-E72D297353CC}">
              <c16:uniqueId val="{00000004-3203-4DF4-8D40-A769855024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0.14894802327767076</c:v>
                </c:pt>
              </c:numCache>
            </c:numRef>
          </c:val>
          <c:extLst>
            <c:ext xmlns:c16="http://schemas.microsoft.com/office/drawing/2014/chart" uri="{C3380CC4-5D6E-409C-BE32-E72D297353CC}">
              <c16:uniqueId val="{00000005-3203-4DF4-8D40-A769855024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0.14112358905204436</c:v>
                </c:pt>
              </c:numCache>
            </c:numRef>
          </c:val>
          <c:extLst>
            <c:ext xmlns:c16="http://schemas.microsoft.com/office/drawing/2014/chart" uri="{C3380CC4-5D6E-409C-BE32-E72D297353CC}">
              <c16:uniqueId val="{00000006-3203-4DF4-8D40-A769855024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203-4DF4-8D40-A769855024E3}"/>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3.079097867785801</c:v>
                </c:pt>
              </c:numCache>
            </c:numRef>
          </c:xVal>
          <c:yVal>
            <c:numLit>
              <c:formatCode>General</c:formatCode>
              <c:ptCount val="1"/>
              <c:pt idx="0">
                <c:v>1</c:v>
              </c:pt>
            </c:numLit>
          </c:yVal>
          <c:smooth val="0"/>
          <c:extLst>
            <c:ext xmlns:c16="http://schemas.microsoft.com/office/drawing/2014/chart" uri="{C3380CC4-5D6E-409C-BE32-E72D297353CC}">
              <c16:uniqueId val="{00000008-3203-4DF4-8D40-A769855024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203-4DF4-8D40-A769855024E3}"/>
              </c:ext>
            </c:extLst>
          </c:dPt>
          <c:xVal>
            <c:numRef>
              <c:f>Sheet1!$B$12</c:f>
              <c:numCache>
                <c:formatCode>General</c:formatCode>
                <c:ptCount val="1"/>
                <c:pt idx="0">
                  <c:v>2.4044777889390949</c:v>
                </c:pt>
              </c:numCache>
            </c:numRef>
          </c:xVal>
          <c:yVal>
            <c:numLit>
              <c:formatCode>General</c:formatCode>
              <c:ptCount val="1"/>
              <c:pt idx="0">
                <c:v>1</c:v>
              </c:pt>
            </c:numLit>
          </c:yVal>
          <c:smooth val="0"/>
          <c:extLst>
            <c:ext xmlns:c16="http://schemas.microsoft.com/office/drawing/2014/chart" uri="{C3380CC4-5D6E-409C-BE32-E72D297353CC}">
              <c16:uniqueId val="{0000000A-3203-4DF4-8D40-A769855024E3}"/>
            </c:ext>
          </c:extLst>
        </c:ser>
        <c:ser>
          <c:idx val="9"/>
          <c:order val="10"/>
          <c:tx>
            <c:v>label</c:v>
          </c:tx>
          <c:spPr>
            <a:ln w="25400" cap="rnd">
              <a:noFill/>
              <a:round/>
            </a:ln>
            <a:effectLst/>
          </c:spPr>
          <c:marker>
            <c:symbol val="none"/>
          </c:marker>
          <c:dLbls>
            <c:dLbl>
              <c:idx val="0"/>
              <c:tx>
                <c:rich>
                  <a:bodyPr/>
                  <a:lstStyle/>
                  <a:p>
                    <a:fld id="{9C4D1575-63B3-4412-955C-E8805B384F2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203-4DF4-8D40-A769855024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Q32_2. In the last 12 months, did your NHS mental health team give you any help or advice with finding support for… Finding or keeping work</c:v>
                  </c:pt>
                </c15:dlblRangeCache>
              </c15:datalabelsRange>
            </c:ext>
            <c:ext xmlns:c16="http://schemas.microsoft.com/office/drawing/2014/chart" uri="{C3380CC4-5D6E-409C-BE32-E72D297353CC}">
              <c16:uniqueId val="{0000000C-3203-4DF4-8D40-A769855024E3}"/>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588530751383743"/>
          <c:w val="0.74050409342017565"/>
          <c:h val="0.559557385325445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2.9711815965756712</c:v>
                </c:pt>
              </c:numCache>
            </c:numRef>
          </c:val>
          <c:extLst>
            <c:ext xmlns:c16="http://schemas.microsoft.com/office/drawing/2014/chart" uri="{C3380CC4-5D6E-409C-BE32-E72D297353CC}">
              <c16:uniqueId val="{00000000-85C6-4908-8639-83C0BEFF5C6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5C6-4908-8639-83C0BEFF5C6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0.18079127839546683</c:v>
                </c:pt>
              </c:numCache>
            </c:numRef>
          </c:val>
          <c:extLst>
            <c:ext xmlns:c16="http://schemas.microsoft.com/office/drawing/2014/chart" uri="{C3380CC4-5D6E-409C-BE32-E72D297353CC}">
              <c16:uniqueId val="{00000002-85C6-4908-8639-83C0BEFF5C6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0.17775682731371889</c:v>
                </c:pt>
              </c:numCache>
            </c:numRef>
          </c:val>
          <c:extLst>
            <c:ext xmlns:c16="http://schemas.microsoft.com/office/drawing/2014/chart" uri="{C3380CC4-5D6E-409C-BE32-E72D297353CC}">
              <c16:uniqueId val="{00000003-85C6-4908-8639-83C0BEFF5C6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1.8557559602818601</c:v>
                </c:pt>
              </c:numCache>
            </c:numRef>
          </c:val>
          <c:extLst>
            <c:ext xmlns:c16="http://schemas.microsoft.com/office/drawing/2014/chart" uri="{C3380CC4-5D6E-409C-BE32-E72D297353CC}">
              <c16:uniqueId val="{00000004-85C6-4908-8639-83C0BEFF5C6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0.17775682731371933</c:v>
                </c:pt>
              </c:numCache>
            </c:numRef>
          </c:val>
          <c:extLst>
            <c:ext xmlns:c16="http://schemas.microsoft.com/office/drawing/2014/chart" uri="{C3380CC4-5D6E-409C-BE32-E72D297353CC}">
              <c16:uniqueId val="{00000005-85C6-4908-8639-83C0BEFF5C6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1.05887865530363E-3</c:v>
                </c:pt>
              </c:numCache>
            </c:numRef>
          </c:val>
          <c:extLst>
            <c:ext xmlns:c16="http://schemas.microsoft.com/office/drawing/2014/chart" uri="{C3380CC4-5D6E-409C-BE32-E72D297353CC}">
              <c16:uniqueId val="{00000006-85C6-4908-8639-83C0BEFF5C6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5C6-4908-8639-83C0BEFF5C64}"/>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5.1129912008919316</c:v>
                </c:pt>
              </c:numCache>
            </c:numRef>
          </c:xVal>
          <c:yVal>
            <c:numLit>
              <c:formatCode>General</c:formatCode>
              <c:ptCount val="1"/>
              <c:pt idx="0">
                <c:v>1</c:v>
              </c:pt>
            </c:numLit>
          </c:yVal>
          <c:smooth val="0"/>
          <c:extLst>
            <c:ext xmlns:c16="http://schemas.microsoft.com/office/drawing/2014/chart" uri="{C3380CC4-5D6E-409C-BE32-E72D297353CC}">
              <c16:uniqueId val="{00000008-85C6-4908-8639-83C0BEFF5C6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5C6-4908-8639-83C0BEFF5C64}"/>
              </c:ext>
            </c:extLst>
          </c:dPt>
          <c:xVal>
            <c:numRef>
              <c:f>Sheet1!$B$12</c:f>
              <c:numCache>
                <c:formatCode>General</c:formatCode>
                <c:ptCount val="1"/>
                <c:pt idx="0">
                  <c:v>4.2576076824257871</c:v>
                </c:pt>
              </c:numCache>
            </c:numRef>
          </c:xVal>
          <c:yVal>
            <c:numLit>
              <c:formatCode>General</c:formatCode>
              <c:ptCount val="1"/>
              <c:pt idx="0">
                <c:v>1</c:v>
              </c:pt>
            </c:numLit>
          </c:yVal>
          <c:smooth val="0"/>
          <c:extLst>
            <c:ext xmlns:c16="http://schemas.microsoft.com/office/drawing/2014/chart" uri="{C3380CC4-5D6E-409C-BE32-E72D297353CC}">
              <c16:uniqueId val="{0000000A-85C6-4908-8639-83C0BEFF5C64}"/>
            </c:ext>
          </c:extLst>
        </c:ser>
        <c:ser>
          <c:idx val="9"/>
          <c:order val="10"/>
          <c:tx>
            <c:v>label</c:v>
          </c:tx>
          <c:spPr>
            <a:ln w="25400" cap="rnd">
              <a:noFill/>
              <a:round/>
            </a:ln>
            <a:effectLst/>
          </c:spPr>
          <c:marker>
            <c:symbol val="none"/>
          </c:marker>
          <c:dLbls>
            <c:dLbl>
              <c:idx val="0"/>
              <c:tx>
                <c:rich>
                  <a:bodyPr/>
                  <a:lstStyle/>
                  <a:p>
                    <a:fld id="{7BF192D7-AB9C-49A6-A13D-EFF73E837F3A}" type="CELLRANGE">
                      <a:rPr lang="en-GB" smtClean="0"/>
                      <a:pPr/>
                      <a:t>[CELLRANGE]</a:t>
                    </a:fld>
                    <a:r>
                      <a:rPr lang="en-GB" dirty="0"/>
                      <a:t> </a:t>
                    </a:r>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5C6-4908-8639-83C0BEFF5C6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Q32_1. In the last 12 months, did your NHS mental health team give you any help or advice with finding support for… Joining a group (e.g. art, sport etc)</c:v>
                  </c:pt>
                </c15:dlblRangeCache>
              </c15:datalabelsRange>
            </c:ext>
            <c:ext xmlns:c16="http://schemas.microsoft.com/office/drawing/2014/chart" uri="{C3380CC4-5D6E-409C-BE32-E72D297353CC}">
              <c16:uniqueId val="{0000000C-85C6-4908-8639-83C0BEFF5C64}"/>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869817107738776"/>
          <c:w val="0.74050409342017565"/>
          <c:h val="0.345516558261979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3.6452804375308232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0.15396917668062082</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0.14836414733825487</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1.5489005675668577</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0.14836414733825531</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0.32384177093234801</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4.5481485718677943</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General</c:formatCode>
                <c:ptCount val="1"/>
                <c:pt idx="0">
                  <c:v>4.722064045333128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tx>
                <c:rich>
                  <a:bodyPr/>
                  <a:lstStyle/>
                  <a:p>
                    <a:fld id="{72FD9244-D246-4999-BBED-26583E8A134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Q31. In the last 12 months, has your NHS mental health team supported you with your physical health needs?</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7359942106435102"/>
          <c:w val="0.74050409342017565"/>
          <c:h val="0.3327404809619238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4.8793698500219289</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0.35853450570141465</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0.12270469357195601</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1.281019524773785</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0.12270469357195601</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0.18819983497714077</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6.0657979300503548</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General</c:formatCode>
                <c:ptCount val="1"/>
                <c:pt idx="0">
                  <c:v>6.0011188116821934</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tx>
                <c:rich>
                  <a:bodyPr/>
                  <a:lstStyle/>
                  <a:p>
                    <a:fld id="{17832762-F88D-4373-A489-89FE777EB994}"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Have NHS mental health services involved a member of your family or someone else close to you as much as you would like?</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3.7899678466941542</c:v>
                </c:pt>
                <c:pt idx="1">
                  <c:v>3.8073236029507131</c:v>
                </c:pt>
                <c:pt idx="2">
                  <c:v>3.8104785229309268</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3.9817995518662439</c:v>
                </c:pt>
                <c:pt idx="4">
                  <c:v>3.9902154184977601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4.1767252742983052</c:v>
                </c:pt>
                <c:pt idx="6">
                  <c:v>4.2005012795883454</c:v>
                </c:pt>
                <c:pt idx="7">
                  <c:v>4.2382924933956634</c:v>
                </c:pt>
                <c:pt idx="8">
                  <c:v>4.2618157250664321</c:v>
                </c:pt>
                <c:pt idx="9">
                  <c:v>4.3814643294282583</c:v>
                </c:pt>
                <c:pt idx="10">
                  <c:v>4.4359811212812836</c:v>
                </c:pt>
                <c:pt idx="11">
                  <c:v>4.4608604721883687</c:v>
                </c:pt>
                <c:pt idx="12">
                  <c:v>4.4934725281505976</c:v>
                </c:pt>
                <c:pt idx="13">
                  <c:v>4.4993113147471586</c:v>
                </c:pt>
                <c:pt idx="14">
                  <c:v>4.5343481213502042</c:v>
                </c:pt>
                <c:pt idx="15">
                  <c:v>4.5670984960129317</c:v>
                </c:pt>
                <c:pt idx="16">
                  <c:v>4.5705979241419064</c:v>
                </c:pt>
                <c:pt idx="17">
                  <c:v>4.5865277299245442</c:v>
                </c:pt>
                <c:pt idx="18">
                  <c:v>4.5958554109010077</c:v>
                </c:pt>
                <c:pt idx="19">
                  <c:v>4.5971982767000563</c:v>
                </c:pt>
                <c:pt idx="20">
                  <c:v>4.6671607394248964</c:v>
                </c:pt>
                <c:pt idx="21">
                  <c:v>4.6799533124773296</c:v>
                </c:pt>
                <c:pt idx="22">
                  <c:v>4.7547682079888176</c:v>
                </c:pt>
                <c:pt idx="23">
                  <c:v>4.7805916788613674</c:v>
                </c:pt>
                <c:pt idx="24">
                  <c:v>4.8063820884765383</c:v>
                </c:pt>
                <c:pt idx="25">
                  <c:v>4.809542899404267</c:v>
                </c:pt>
                <c:pt idx="26">
                  <c:v>4.8788821198173693</c:v>
                </c:pt>
                <c:pt idx="27">
                  <c:v>4.9285411068059579</c:v>
                </c:pt>
                <c:pt idx="28">
                  <c:v>4.9362887670335134</c:v>
                </c:pt>
                <c:pt idx="29">
                  <c:v>4.9788836968305006</c:v>
                </c:pt>
                <c:pt idx="30">
                  <c:v>5.00116996288439</c:v>
                </c:pt>
                <c:pt idx="31">
                  <c:v>5.0122323418846459</c:v>
                </c:pt>
                <c:pt idx="32">
                  <c:v>5.0315677583532672</c:v>
                </c:pt>
                <c:pt idx="33">
                  <c:v>5.0338457406623931</c:v>
                </c:pt>
                <c:pt idx="34">
                  <c:v>5.0815047603081904</c:v>
                </c:pt>
                <c:pt idx="35">
                  <c:v>5.0967183590446457</c:v>
                </c:pt>
                <c:pt idx="36">
                  <c:v>5.1220575085267006</c:v>
                </c:pt>
                <c:pt idx="37">
                  <c:v>5.1382346603189681</c:v>
                </c:pt>
                <c:pt idx="38">
                  <c:v>5.1395463933641432</c:v>
                </c:pt>
                <c:pt idx="39">
                  <c:v>5.1903413122899167</c:v>
                </c:pt>
                <c:pt idx="40">
                  <c:v>5.1979257661290124</c:v>
                </c:pt>
                <c:pt idx="41">
                  <c:v>5.2059303538460844</c:v>
                </c:pt>
                <c:pt idx="42">
                  <c:v>5.2218810291060986</c:v>
                </c:pt>
                <c:pt idx="43">
                  <c:v>5.2997142408753231</c:v>
                </c:pt>
                <c:pt idx="44">
                  <c:v>5.3952974653126509</c:v>
                </c:pt>
                <c:pt idx="45">
                  <c:v>5.6749990202514864</c:v>
                </c:pt>
                <c:pt idx="46">
                  <c:v>#N/A</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5.4668253738978061</c:v>
                </c:pt>
                <c:pt idx="47">
                  <c:v>5.6865118441763283</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5.6683207073278954</c:v>
                </c:pt>
                <c:pt idx="49">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5.9601352076289196</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5.1382346603189681</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0845558262141343"/>
          <c:w val="0.74050409342017565"/>
          <c:h val="0.6036929249408310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3.655691658038537</c:v>
                </c:pt>
              </c:numCache>
            </c:numRef>
          </c:val>
          <c:extLst>
            <c:ext xmlns:c16="http://schemas.microsoft.com/office/drawing/2014/chart" uri="{C3380CC4-5D6E-409C-BE32-E72D297353CC}">
              <c16:uniqueId val="{00000000-2B0F-44F9-9E1F-A339E6F9C84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B0F-44F9-9E1F-A339E6F9C84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2B0F-44F9-9E1F-A339E6F9C84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0.18865290511636301</c:v>
                </c:pt>
              </c:numCache>
            </c:numRef>
          </c:val>
          <c:extLst>
            <c:ext xmlns:c16="http://schemas.microsoft.com/office/drawing/2014/chart" uri="{C3380CC4-5D6E-409C-BE32-E72D297353CC}">
              <c16:uniqueId val="{00000003-2B0F-44F9-9E1F-A339E6F9C84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2.1820222968050587</c:v>
                </c:pt>
              </c:numCache>
            </c:numRef>
          </c:val>
          <c:extLst>
            <c:ext xmlns:c16="http://schemas.microsoft.com/office/drawing/2014/chart" uri="{C3380CC4-5D6E-409C-BE32-E72D297353CC}">
              <c16:uniqueId val="{00000004-2B0F-44F9-9E1F-A339E6F9C84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0.20900881845959418</c:v>
                </c:pt>
              </c:numCache>
            </c:numRef>
          </c:val>
          <c:extLst>
            <c:ext xmlns:c16="http://schemas.microsoft.com/office/drawing/2014/chart" uri="{C3380CC4-5D6E-409C-BE32-E72D297353CC}">
              <c16:uniqueId val="{00000005-2B0F-44F9-9E1F-A339E6F9C84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5.7160737868229283E-2</c:v>
                </c:pt>
              </c:numCache>
            </c:numRef>
          </c:val>
          <c:extLst>
            <c:ext xmlns:c16="http://schemas.microsoft.com/office/drawing/2014/chart" uri="{C3380CC4-5D6E-409C-BE32-E72D297353CC}">
              <c16:uniqueId val="{00000006-2B0F-44F9-9E1F-A339E6F9C84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B0F-44F9-9E1F-A339E6F9C84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5.7342751489444073</c:v>
                </c:pt>
              </c:numCache>
            </c:numRef>
          </c:xVal>
          <c:yVal>
            <c:numLit>
              <c:formatCode>General</c:formatCode>
              <c:ptCount val="1"/>
              <c:pt idx="0">
                <c:v>1</c:v>
              </c:pt>
            </c:numLit>
          </c:yVal>
          <c:smooth val="0"/>
          <c:extLst>
            <c:ext xmlns:c16="http://schemas.microsoft.com/office/drawing/2014/chart" uri="{C3380CC4-5D6E-409C-BE32-E72D297353CC}">
              <c16:uniqueId val="{00000008-2B0F-44F9-9E1F-A339E6F9C84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B0F-44F9-9E1F-A339E6F9C847}"/>
              </c:ext>
            </c:extLst>
          </c:dPt>
          <c:xVal>
            <c:numRef>
              <c:f>Sheet1!$B$12</c:f>
              <c:numCache>
                <c:formatCode>General</c:formatCode>
                <c:ptCount val="1"/>
                <c:pt idx="0">
                  <c:v>4.9353557115574294</c:v>
                </c:pt>
              </c:numCache>
            </c:numRef>
          </c:xVal>
          <c:yVal>
            <c:numLit>
              <c:formatCode>General</c:formatCode>
              <c:ptCount val="1"/>
              <c:pt idx="0">
                <c:v>1</c:v>
              </c:pt>
            </c:numLit>
          </c:yVal>
          <c:smooth val="0"/>
          <c:extLst>
            <c:ext xmlns:c16="http://schemas.microsoft.com/office/drawing/2014/chart" uri="{C3380CC4-5D6E-409C-BE32-E72D297353CC}">
              <c16:uniqueId val="{0000000A-2B0F-44F9-9E1F-A339E6F9C847}"/>
            </c:ext>
          </c:extLst>
        </c:ser>
        <c:ser>
          <c:idx val="9"/>
          <c:order val="10"/>
          <c:tx>
            <c:v>label</c:v>
          </c:tx>
          <c:spPr>
            <a:ln w="25400" cap="rnd">
              <a:noFill/>
              <a:round/>
            </a:ln>
            <a:effectLst/>
          </c:spPr>
          <c:marker>
            <c:symbol val="none"/>
          </c:marker>
          <c:dLbls>
            <c:dLbl>
              <c:idx val="0"/>
              <c:tx>
                <c:rich>
                  <a:bodyPr/>
                  <a:lstStyle/>
                  <a:p>
                    <a:fld id="{5833D1D2-9875-4E74-8A8F-06DC3F8CE52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B0F-44F9-9E1F-A339E6F9C84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Do you feel the support provided meets your needs?</c:v>
                  </c:pt>
                </c15:dlblRangeCache>
              </c15:datalabelsRange>
            </c:ext>
            <c:ext xmlns:c16="http://schemas.microsoft.com/office/drawing/2014/chart" uri="{C3380CC4-5D6E-409C-BE32-E72D297353CC}">
              <c16:uniqueId val="{0000000C-2B0F-44F9-9E1F-A339E6F9C84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3.3847752628334642</c:v>
                </c:pt>
              </c:numCache>
            </c:numRef>
          </c:val>
          <c:extLst>
            <c:ext xmlns:c16="http://schemas.microsoft.com/office/drawing/2014/chart" uri="{C3380CC4-5D6E-409C-BE32-E72D297353CC}">
              <c16:uniqueId val="{00000000-2956-45EB-8313-0C32103A54E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956-45EB-8313-0C32103A54E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0.40476434350923896</c:v>
                </c:pt>
              </c:numCache>
            </c:numRef>
          </c:val>
          <c:extLst>
            <c:ext xmlns:c16="http://schemas.microsoft.com/office/drawing/2014/chart" uri="{C3380CC4-5D6E-409C-BE32-E72D297353CC}">
              <c16:uniqueId val="{00000002-2956-45EB-8313-0C32103A54E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0.13957206042703163</c:v>
                </c:pt>
              </c:numCache>
            </c:numRef>
          </c:val>
          <c:extLst>
            <c:ext xmlns:c16="http://schemas.microsoft.com/office/drawing/2014/chart" uri="{C3380CC4-5D6E-409C-BE32-E72D297353CC}">
              <c16:uniqueId val="{00000003-2956-45EB-8313-0C32103A54E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1.4571124324196139</c:v>
                </c:pt>
              </c:numCache>
            </c:numRef>
          </c:val>
          <c:extLst>
            <c:ext xmlns:c16="http://schemas.microsoft.com/office/drawing/2014/chart" uri="{C3380CC4-5D6E-409C-BE32-E72D297353CC}">
              <c16:uniqueId val="{00000004-2956-45EB-8313-0C32103A54E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0.13957206042703252</c:v>
                </c:pt>
              </c:numCache>
            </c:numRef>
          </c:val>
          <c:extLst>
            <c:ext xmlns:c16="http://schemas.microsoft.com/office/drawing/2014/chart" uri="{C3380CC4-5D6E-409C-BE32-E72D297353CC}">
              <c16:uniqueId val="{00000005-2956-45EB-8313-0C32103A54E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0.33270247139159803</c:v>
                </c:pt>
              </c:numCache>
            </c:numRef>
          </c:val>
          <c:extLst>
            <c:ext xmlns:c16="http://schemas.microsoft.com/office/drawing/2014/chart" uri="{C3380CC4-5D6E-409C-BE32-E72D297353CC}">
              <c16:uniqueId val="{00000006-2956-45EB-8313-0C32103A54E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956-45EB-8313-0C32103A54E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4.5421941716935281</c:v>
                </c:pt>
              </c:numCache>
            </c:numRef>
          </c:xVal>
          <c:yVal>
            <c:numLit>
              <c:formatCode>General</c:formatCode>
              <c:ptCount val="1"/>
              <c:pt idx="0">
                <c:v>1</c:v>
              </c:pt>
            </c:numLit>
          </c:yVal>
          <c:smooth val="0"/>
          <c:extLst>
            <c:ext xmlns:c16="http://schemas.microsoft.com/office/drawing/2014/chart" uri="{C3380CC4-5D6E-409C-BE32-E72D297353CC}">
              <c16:uniqueId val="{00000008-2956-45EB-8313-0C32103A54E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956-45EB-8313-0C32103A54ED}"/>
              </c:ext>
            </c:extLst>
          </c:dPt>
          <c:xVal>
            <c:numRef>
              <c:f>Sheet1!$B$12</c:f>
              <c:numCache>
                <c:formatCode>General</c:formatCode>
                <c:ptCount val="1"/>
                <c:pt idx="0">
                  <c:v>4.6576678829795419</c:v>
                </c:pt>
              </c:numCache>
            </c:numRef>
          </c:xVal>
          <c:yVal>
            <c:numLit>
              <c:formatCode>General</c:formatCode>
              <c:ptCount val="1"/>
              <c:pt idx="0">
                <c:v>1</c:v>
              </c:pt>
            </c:numLit>
          </c:yVal>
          <c:smooth val="0"/>
          <c:extLst>
            <c:ext xmlns:c16="http://schemas.microsoft.com/office/drawing/2014/chart" uri="{C3380CC4-5D6E-409C-BE32-E72D297353CC}">
              <c16:uniqueId val="{0000000A-2956-45EB-8313-0C32103A54E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6FD88610-3729-4BCD-839F-DA41754FD677}" type="CELLRANGE">
                      <a:rPr lang="en-GB" smtClean="0"/>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956-45EB-8313-0C32103A54E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Has your NHS mental health team asked if you need support to access your care and treatment?</c:v>
                  </c:pt>
                </c15:dlblRangeCache>
              </c15:datalabelsRange>
            </c:ext>
            <c:ext xmlns:c16="http://schemas.microsoft.com/office/drawing/2014/chart" uri="{C3380CC4-5D6E-409C-BE32-E72D297353CC}">
              <c16:uniqueId val="{0000000C-2956-45EB-8313-0C32103A54E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7.4156323913469446</c:v>
                </c:pt>
                <c:pt idx="1">
                  <c:v>7.4473112129315258</c:v>
                </c:pt>
                <c:pt idx="2">
                  <c:v>7.4853258940027771</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7.5049533570443874</c:v>
                </c:pt>
                <c:pt idx="4">
                  <c:v>7.5160809180090276</c:v>
                </c:pt>
                <c:pt idx="5">
                  <c:v>7.577690231848182</c:v>
                </c:pt>
                <c:pt idx="6">
                  <c:v>7.5787341508894714</c:v>
                </c:pt>
                <c:pt idx="7">
                  <c:v>7.6298612900808109</c:v>
                </c:pt>
                <c:pt idx="8">
                  <c:v>7.696762993373083</c:v>
                </c:pt>
                <c:pt idx="9">
                  <c:v>7.7380841881691982</c:v>
                </c:pt>
                <c:pt idx="10">
                  <c:v>7.8281035158350596</c:v>
                </c:pt>
                <c:pt idx="11">
                  <c:v>7.8281628613053034</c:v>
                </c:pt>
                <c:pt idx="12">
                  <c:v>7.8746383355760159</c:v>
                </c:pt>
                <c:pt idx="13">
                  <c:v>7.8833564000100154</c:v>
                </c:pt>
                <c:pt idx="14">
                  <c:v>7.8844333469273034</c:v>
                </c:pt>
                <c:pt idx="15">
                  <c:v>7.919021697945853</c:v>
                </c:pt>
                <c:pt idx="16">
                  <c:v>7.9196106777826412</c:v>
                </c:pt>
                <c:pt idx="17">
                  <c:v>7.9211586530723563</c:v>
                </c:pt>
                <c:pt idx="18">
                  <c:v>7.928493931890678</c:v>
                </c:pt>
                <c:pt idx="19">
                  <c:v>7.9379729495654727</c:v>
                </c:pt>
                <c:pt idx="20">
                  <c:v>7.9386248711746257</c:v>
                </c:pt>
                <c:pt idx="21">
                  <c:v>7.944466212004059</c:v>
                </c:pt>
                <c:pt idx="22">
                  <c:v>7.9501826142982672</c:v>
                </c:pt>
                <c:pt idx="23">
                  <c:v>7.9717400097010076</c:v>
                </c:pt>
                <c:pt idx="24">
                  <c:v>7.9768004911839032</c:v>
                </c:pt>
                <c:pt idx="25">
                  <c:v>7.9792126675207626</c:v>
                </c:pt>
                <c:pt idx="26">
                  <c:v>7.982576143388016</c:v>
                </c:pt>
                <c:pt idx="27">
                  <c:v>8.0087417295403895</c:v>
                </c:pt>
                <c:pt idx="28">
                  <c:v>8.0177472436247079</c:v>
                </c:pt>
                <c:pt idx="29">
                  <c:v>8.0192626277082812</c:v>
                </c:pt>
                <c:pt idx="30">
                  <c:v>8.0343845646652063</c:v>
                </c:pt>
                <c:pt idx="31">
                  <c:v>8.066745302374061</c:v>
                </c:pt>
                <c:pt idx="32">
                  <c:v>8.0705219305135394</c:v>
                </c:pt>
                <c:pt idx="33">
                  <c:v>8.0746002247152582</c:v>
                </c:pt>
                <c:pt idx="34">
                  <c:v>8.0884635176126842</c:v>
                </c:pt>
                <c:pt idx="35">
                  <c:v>8.1111007548297849</c:v>
                </c:pt>
                <c:pt idx="36">
                  <c:v>8.1357917527404826</c:v>
                </c:pt>
                <c:pt idx="37">
                  <c:v>8.1633740772457308</c:v>
                </c:pt>
                <c:pt idx="38">
                  <c:v>8.1864197880532075</c:v>
                </c:pt>
                <c:pt idx="39">
                  <c:v>8.1886857728935425</c:v>
                </c:pt>
                <c:pt idx="40">
                  <c:v>8.2235564243844941</c:v>
                </c:pt>
                <c:pt idx="41">
                  <c:v>8.2469018379426835</c:v>
                </c:pt>
                <c:pt idx="42">
                  <c:v>8.2622653879009356</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8.4434258968286997</c:v>
                </c:pt>
                <c:pt idx="44">
                  <c:v>8.4436550487626612</c:v>
                </c:pt>
                <c:pt idx="45">
                  <c:v>8.4627501408538812</c:v>
                </c:pt>
                <c:pt idx="46">
                  <c:v>8.465085603824237</c:v>
                </c:pt>
                <c:pt idx="47">
                  <c:v>#N/A</c:v>
                </c:pt>
                <c:pt idx="48">
                  <c:v>#N/A</c:v>
                </c:pt>
                <c:pt idx="49">
                  <c:v>#N/A</c:v>
                </c:pt>
              </c:numCache>
            </c:numRef>
          </c:val>
          <c:extLs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8.5796831111756262</c:v>
                </c:pt>
                <c:pt idx="48">
                  <c:v>8.6438958342731294</c:v>
                </c:pt>
                <c:pt idx="49">
                  <c:v>8.7100014462359034</c:v>
                </c:pt>
              </c:numCache>
            </c:numRef>
          </c:val>
          <c:extLs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904168768"/>
        <c:axId val="9041693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8.066745302374061</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904162240"/>
        <c:axId val="904169856"/>
      </c:barChart>
      <c:catAx>
        <c:axId val="904168768"/>
        <c:scaling>
          <c:orientation val="minMax"/>
        </c:scaling>
        <c:delete val="1"/>
        <c:axPos val="b"/>
        <c:numFmt formatCode="General" sourceLinked="1"/>
        <c:majorTickMark val="none"/>
        <c:minorTickMark val="none"/>
        <c:tickLblPos val="nextTo"/>
        <c:crossAx val="904169312"/>
        <c:crosses val="autoZero"/>
        <c:auto val="1"/>
        <c:lblAlgn val="ctr"/>
        <c:lblOffset val="100"/>
        <c:noMultiLvlLbl val="0"/>
      </c:catAx>
      <c:valAx>
        <c:axId val="9041693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68768"/>
        <c:crosses val="autoZero"/>
        <c:crossBetween val="between"/>
      </c:valAx>
      <c:valAx>
        <c:axId val="9041698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2240"/>
        <c:crosses val="max"/>
        <c:crossBetween val="between"/>
      </c:valAx>
      <c:catAx>
        <c:axId val="904162240"/>
        <c:scaling>
          <c:orientation val="minMax"/>
        </c:scaling>
        <c:delete val="1"/>
        <c:axPos val="b"/>
        <c:numFmt formatCode="General" sourceLinked="1"/>
        <c:majorTickMark val="out"/>
        <c:minorTickMark val="none"/>
        <c:tickLblPos val="nextTo"/>
        <c:crossAx val="9041698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8-D7DD-412B-AB36-5BBB5D66BE07}"/>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D-D9E9-48C8-A20B-02312E457D06}"/>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C-D9E9-48C8-A20B-02312E457D06}"/>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B-D9E9-48C8-A20B-02312E457D06}"/>
              </c:ext>
            </c:extLst>
          </c:dPt>
          <c:dPt>
            <c:idx val="8"/>
            <c:invertIfNegative val="0"/>
            <c:bubble3D val="0"/>
            <c:extLs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0.38505747126436779</c:v>
                </c:pt>
                <c:pt idx="1">
                  <c:v>0</c:v>
                </c:pt>
                <c:pt idx="2">
                  <c:v>0.43678160919540232</c:v>
                </c:pt>
                <c:pt idx="3">
                  <c:v>2.8735632183908039E-2</c:v>
                </c:pt>
                <c:pt idx="4">
                  <c:v>0</c:v>
                </c:pt>
                <c:pt idx="5">
                  <c:v>6.8965517241379309E-2</c:v>
                </c:pt>
                <c:pt idx="6">
                  <c:v>5.7471264367816091E-3</c:v>
                </c:pt>
                <c:pt idx="7">
                  <c:v>2.298850574712644E-2</c:v>
                </c:pt>
                <c:pt idx="8">
                  <c:v>5.1724137931034482E-2</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772078190034184"/>
          <c:w val="0.74050409342017565"/>
          <c:h val="0.6339577464071199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7.2982020732820754</c:v>
                </c:pt>
              </c:numCache>
            </c:numRef>
          </c:val>
          <c:extLst>
            <c:ext xmlns:c16="http://schemas.microsoft.com/office/drawing/2014/chart" uri="{C3380CC4-5D6E-409C-BE32-E72D297353CC}">
              <c16:uniqueId val="{00000000-7655-4CC5-9AFB-731CB2EE4A3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655-4CC5-9AFB-731CB2EE4A3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8.9918627498995818E-2</c:v>
                </c:pt>
              </c:numCache>
            </c:numRef>
          </c:val>
          <c:extLst>
            <c:ext xmlns:c16="http://schemas.microsoft.com/office/drawing/2014/chart" uri="{C3380CC4-5D6E-409C-BE32-E72D297353CC}">
              <c16:uniqueId val="{00000002-7655-4CC5-9AFB-731CB2EE4A3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9.2095230044377807E-2</c:v>
                </c:pt>
              </c:numCache>
            </c:numRef>
          </c:val>
          <c:extLst>
            <c:ext xmlns:c16="http://schemas.microsoft.com/office/drawing/2014/chart" uri="{C3380CC4-5D6E-409C-BE32-E72D297353CC}">
              <c16:uniqueId val="{00000003-7655-4CC5-9AFB-731CB2EE4A3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0.96146108507412986</c:v>
                </c:pt>
              </c:numCache>
            </c:numRef>
          </c:val>
          <c:extLst>
            <c:ext xmlns:c16="http://schemas.microsoft.com/office/drawing/2014/chart" uri="{C3380CC4-5D6E-409C-BE32-E72D297353CC}">
              <c16:uniqueId val="{00000004-7655-4CC5-9AFB-731CB2EE4A3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9.2095230044376919E-2</c:v>
                </c:pt>
              </c:numCache>
            </c:numRef>
          </c:val>
          <c:extLst>
            <c:ext xmlns:c16="http://schemas.microsoft.com/office/drawing/2014/chart" uri="{C3380CC4-5D6E-409C-BE32-E72D297353CC}">
              <c16:uniqueId val="{00000005-7655-4CC5-9AFB-731CB2EE4A3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0.2399043116598456</c:v>
                </c:pt>
              </c:numCache>
            </c:numRef>
          </c:val>
          <c:extLst>
            <c:ext xmlns:c16="http://schemas.microsoft.com/office/drawing/2014/chart" uri="{C3380CC4-5D6E-409C-BE32-E72D297353CC}">
              <c16:uniqueId val="{00000006-7655-4CC5-9AFB-731CB2EE4A3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655-4CC5-9AFB-731CB2EE4A35}"/>
            </c:ext>
          </c:extLst>
        </c:ser>
        <c:dLbls>
          <c:showLegendKey val="0"/>
          <c:showVal val="0"/>
          <c:showCatName val="0"/>
          <c:showSerName val="0"/>
          <c:showPercent val="0"/>
          <c:showBubbleSize val="0"/>
        </c:dLbls>
        <c:gapWidth val="0"/>
        <c:overlap val="100"/>
        <c:axId val="904164960"/>
        <c:axId val="904166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8.0643364893517742</c:v>
                </c:pt>
              </c:numCache>
            </c:numRef>
          </c:xVal>
          <c:yVal>
            <c:numLit>
              <c:formatCode>General</c:formatCode>
              <c:ptCount val="1"/>
              <c:pt idx="0">
                <c:v>1</c:v>
              </c:pt>
            </c:numLit>
          </c:yVal>
          <c:smooth val="0"/>
          <c:extLst>
            <c:ext xmlns:c16="http://schemas.microsoft.com/office/drawing/2014/chart" uri="{C3380CC4-5D6E-409C-BE32-E72D297353CC}">
              <c16:uniqueId val="{00000008-7655-4CC5-9AFB-731CB2EE4A3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655-4CC5-9AFB-731CB2EE4A35}"/>
              </c:ext>
            </c:extLst>
          </c:dPt>
          <c:xVal>
            <c:numRef>
              <c:f>Sheet1!$B$12</c:f>
              <c:numCache>
                <c:formatCode>General</c:formatCode>
                <c:ptCount val="1"/>
                <c:pt idx="0">
                  <c:v>7.9609464733625126</c:v>
                </c:pt>
              </c:numCache>
            </c:numRef>
          </c:xVal>
          <c:yVal>
            <c:numLit>
              <c:formatCode>General</c:formatCode>
              <c:ptCount val="1"/>
              <c:pt idx="0">
                <c:v>1</c:v>
              </c:pt>
            </c:numLit>
          </c:yVal>
          <c:smooth val="0"/>
          <c:extLst>
            <c:ext xmlns:c16="http://schemas.microsoft.com/office/drawing/2014/chart" uri="{C3380CC4-5D6E-409C-BE32-E72D297353CC}">
              <c16:uniqueId val="{0000000A-7655-4CC5-9AFB-731CB2EE4A35}"/>
            </c:ext>
          </c:extLst>
        </c:ser>
        <c:ser>
          <c:idx val="9"/>
          <c:order val="10"/>
          <c:tx>
            <c:v>label</c:v>
          </c:tx>
          <c:spPr>
            <a:ln w="25400" cap="rnd">
              <a:noFill/>
              <a:round/>
            </a:ln>
            <a:effectLst/>
          </c:spPr>
          <c:marker>
            <c:symbol val="none"/>
          </c:marker>
          <c:dLbls>
            <c:dLbl>
              <c:idx val="0"/>
              <c:tx>
                <c:rich>
                  <a:bodyPr/>
                  <a:lstStyle/>
                  <a:p>
                    <a:fld id="{26957DEC-AC81-4AEF-9529-8BEA016BA85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655-4CC5-9AFB-731CB2EE4A3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Overall, in the last 12 months, did you feel that you were treated with respect and dignity by NHS mental health services?</c:v>
                  </c:pt>
                </c15:dlblRangeCache>
              </c15:datalabelsRange>
            </c:ext>
            <c:ext xmlns:c16="http://schemas.microsoft.com/office/drawing/2014/chart" uri="{C3380CC4-5D6E-409C-BE32-E72D297353CC}">
              <c16:uniqueId val="{0000000C-7655-4CC5-9AFB-731CB2EE4A35}"/>
            </c:ext>
          </c:extLst>
        </c:ser>
        <c:dLbls>
          <c:showLegendKey val="0"/>
          <c:showVal val="0"/>
          <c:showCatName val="0"/>
          <c:showSerName val="0"/>
          <c:showPercent val="0"/>
          <c:showBubbleSize val="0"/>
        </c:dLbls>
        <c:axId val="904168224"/>
        <c:axId val="904163328"/>
      </c:scatterChart>
      <c:catAx>
        <c:axId val="904164960"/>
        <c:scaling>
          <c:orientation val="minMax"/>
        </c:scaling>
        <c:delete val="1"/>
        <c:axPos val="l"/>
        <c:numFmt formatCode="General" sourceLinked="1"/>
        <c:majorTickMark val="out"/>
        <c:minorTickMark val="none"/>
        <c:tickLblPos val="nextTo"/>
        <c:crossAx val="904166592"/>
        <c:crosses val="autoZero"/>
        <c:auto val="1"/>
        <c:lblAlgn val="ctr"/>
        <c:lblOffset val="100"/>
        <c:noMultiLvlLbl val="0"/>
      </c:catAx>
      <c:valAx>
        <c:axId val="904166592"/>
        <c:scaling>
          <c:orientation val="minMax"/>
          <c:min val="1"/>
        </c:scaling>
        <c:delete val="1"/>
        <c:axPos val="b"/>
        <c:numFmt formatCode="General" sourceLinked="1"/>
        <c:majorTickMark val="none"/>
        <c:minorTickMark val="none"/>
        <c:tickLblPos val="nextTo"/>
        <c:crossAx val="904164960"/>
        <c:crosses val="autoZero"/>
        <c:crossBetween val="between"/>
      </c:valAx>
      <c:valAx>
        <c:axId val="904163328"/>
        <c:scaling>
          <c:orientation val="minMax"/>
          <c:min val="0"/>
        </c:scaling>
        <c:delete val="1"/>
        <c:axPos val="r"/>
        <c:numFmt formatCode="#;;0" sourceLinked="0"/>
        <c:majorTickMark val="out"/>
        <c:minorTickMark val="none"/>
        <c:tickLblPos val="nextTo"/>
        <c:crossAx val="904168224"/>
        <c:crosses val="max"/>
        <c:crossBetween val="midCat"/>
        <c:majorUnit val="1"/>
      </c:valAx>
      <c:valAx>
        <c:axId val="90416822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416332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7.2903976910054391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0.17663368505679333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9.1361854930497977E-2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0.9538047533355849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9.1361854930498865E-2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4.2766495609191324E-2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1488"/>
        <c:axId val="904174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8.0691541153963477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8.0352956076605224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24FA403A-59F2-4F63-9518-47F5285810C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your NHS mental health team treat you with care and compassion?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6384"/>
        <c:axId val="904170944"/>
      </c:scatterChart>
      <c:catAx>
        <c:axId val="904171488"/>
        <c:scaling>
          <c:orientation val="minMax"/>
        </c:scaling>
        <c:delete val="1"/>
        <c:axPos val="l"/>
        <c:numFmt formatCode="General" sourceLinked="1"/>
        <c:majorTickMark val="out"/>
        <c:minorTickMark val="none"/>
        <c:tickLblPos val="nextTo"/>
        <c:crossAx val="904174208"/>
        <c:crosses val="autoZero"/>
        <c:auto val="1"/>
        <c:lblAlgn val="ctr"/>
        <c:lblOffset val="100"/>
        <c:noMultiLvlLbl val="0"/>
      </c:catAx>
      <c:valAx>
        <c:axId val="904174208"/>
        <c:scaling>
          <c:orientation val="minMax"/>
          <c:min val="1"/>
        </c:scaling>
        <c:delete val="1"/>
        <c:axPos val="b"/>
        <c:numFmt formatCode="General" sourceLinked="1"/>
        <c:majorTickMark val="none"/>
        <c:minorTickMark val="none"/>
        <c:tickLblPos val="nextTo"/>
        <c:crossAx val="904171488"/>
        <c:crosses val="autoZero"/>
        <c:crossBetween val="between"/>
      </c:valAx>
      <c:valAx>
        <c:axId val="904170944"/>
        <c:scaling>
          <c:orientation val="minMax"/>
          <c:min val="0"/>
        </c:scaling>
        <c:delete val="1"/>
        <c:axPos val="r"/>
        <c:numFmt formatCode="#;;0" sourceLinked="0"/>
        <c:majorTickMark val="out"/>
        <c:minorTickMark val="none"/>
        <c:tickLblPos val="nextTo"/>
        <c:crossAx val="904176384"/>
        <c:crosses val="max"/>
        <c:crossBetween val="midCat"/>
        <c:majorUnit val="1"/>
      </c:valAx>
      <c:valAx>
        <c:axId val="90417638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09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6.0970199914819032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6.2412350374346861</c:v>
                </c:pt>
                <c:pt idx="2">
                  <c:v>6.3010356877624059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6.3246504216114143</c:v>
                </c:pt>
                <c:pt idx="4">
                  <c:v>6.4135027542013354</c:v>
                </c:pt>
                <c:pt idx="5">
                  <c:v>6.4153248211524261</c:v>
                </c:pt>
                <c:pt idx="6">
                  <c:v>6.4287932664232201</c:v>
                </c:pt>
                <c:pt idx="7">
                  <c:v>6.4418247611963908</c:v>
                </c:pt>
                <c:pt idx="8">
                  <c:v>6.4732849064664899</c:v>
                </c:pt>
                <c:pt idx="9">
                  <c:v>6.5174905021296956</c:v>
                </c:pt>
                <c:pt idx="10">
                  <c:v>6.5336616169579056</c:v>
                </c:pt>
                <c:pt idx="11">
                  <c:v>6.5910177035510964</c:v>
                </c:pt>
                <c:pt idx="12">
                  <c:v>6.6178777525633086</c:v>
                </c:pt>
                <c:pt idx="13">
                  <c:v>6.6927678919028439</c:v>
                </c:pt>
                <c:pt idx="14">
                  <c:v>6.6965892371643134</c:v>
                </c:pt>
                <c:pt idx="15">
                  <c:v>6.6987232286186122</c:v>
                </c:pt>
                <c:pt idx="16">
                  <c:v>6.7245934189083254</c:v>
                </c:pt>
                <c:pt idx="17">
                  <c:v>6.749832663589431</c:v>
                </c:pt>
                <c:pt idx="18">
                  <c:v>6.7656200737290169</c:v>
                </c:pt>
                <c:pt idx="19">
                  <c:v>6.767178830327464</c:v>
                </c:pt>
                <c:pt idx="20">
                  <c:v>6.775045271130093</c:v>
                </c:pt>
                <c:pt idx="21">
                  <c:v>6.7816490612091282</c:v>
                </c:pt>
                <c:pt idx="22">
                  <c:v>6.7942303372026407</c:v>
                </c:pt>
                <c:pt idx="23">
                  <c:v>6.8032474764447866</c:v>
                </c:pt>
                <c:pt idx="24">
                  <c:v>6.8140831582415213</c:v>
                </c:pt>
                <c:pt idx="25">
                  <c:v>6.8225403499126136</c:v>
                </c:pt>
                <c:pt idx="26">
                  <c:v>6.8356798343296878</c:v>
                </c:pt>
                <c:pt idx="27">
                  <c:v>6.8390790305488096</c:v>
                </c:pt>
                <c:pt idx="28">
                  <c:v>6.846998806471972</c:v>
                </c:pt>
                <c:pt idx="29">
                  <c:v>6.8758332659067092</c:v>
                </c:pt>
                <c:pt idx="30">
                  <c:v>6.8979258562708878</c:v>
                </c:pt>
                <c:pt idx="31">
                  <c:v>6.9417452488588243</c:v>
                </c:pt>
                <c:pt idx="32">
                  <c:v>6.9491194562418714</c:v>
                </c:pt>
                <c:pt idx="33">
                  <c:v>6.9521494133231219</c:v>
                </c:pt>
                <c:pt idx="34">
                  <c:v>6.9556763873520531</c:v>
                </c:pt>
                <c:pt idx="35">
                  <c:v>6.9841734192446641</c:v>
                </c:pt>
                <c:pt idx="36">
                  <c:v>6.9854839860031381</c:v>
                </c:pt>
                <c:pt idx="37">
                  <c:v>7.0185828901731009</c:v>
                </c:pt>
                <c:pt idx="38">
                  <c:v>7.0551790227219628</c:v>
                </c:pt>
                <c:pt idx="39">
                  <c:v>7.0797589192997403</c:v>
                </c:pt>
                <c:pt idx="40">
                  <c:v>7.169656197370772</c:v>
                </c:pt>
                <c:pt idx="41">
                  <c:v>7.2178979180186946</c:v>
                </c:pt>
                <c:pt idx="42">
                  <c:v>7.2498762107902843</c:v>
                </c:pt>
                <c:pt idx="43">
                  <c:v>7.280538414544349</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7.334553159238868</c:v>
                </c:pt>
                <c:pt idx="45">
                  <c:v>7.3455504192765249</c:v>
                </c:pt>
                <c:pt idx="46">
                  <c:v>7.3688862650905786</c:v>
                </c:pt>
                <c:pt idx="47">
                  <c:v>#N/A</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7.404534113825469</c:v>
                </c:pt>
                <c:pt idx="48">
                  <c:v>7.4990724354170206</c:v>
                </c:pt>
                <c:pt idx="49">
                  <c:v>7.6770189911517539</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6.767178830327464</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6.0970199914819032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0.14358703490381775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9.6520200108674459E-2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1.007657142322568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9.6520200108672682E-2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0.23571442222611783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6.767178830327464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6.8409557976556794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4549945295014747"/>
                  <c:y val="-4.1976036544698978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319F11F8-E48E-4D84-96EC-0480863F4BFF}"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2303282311200723"/>
                      <c:h val="0.50403830557073981"/>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Overall, in the last 12 months, how was your experience of using NHS mental health services?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1.788954181845825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2.060430294008464</c:v>
                </c:pt>
                <c:pt idx="2">
                  <c:v>2.1578003631190619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2.1884861773038571</c:v>
                </c:pt>
                <c:pt idx="4">
                  <c:v>2.1922489586564389</c:v>
                </c:pt>
                <c:pt idx="5">
                  <c:v>2.2465389101183368</c:v>
                </c:pt>
                <c:pt idx="6">
                  <c:v>2.2612803287887768</c:v>
                </c:pt>
                <c:pt idx="7">
                  <c:v>2.290417103660241</c:v>
                </c:pt>
                <c:pt idx="8">
                  <c:v>2.3402660193548979</c:v>
                </c:pt>
                <c:pt idx="9">
                  <c:v>2.4214505735431899</c:v>
                </c:pt>
                <c:pt idx="10">
                  <c:v>2.4246327742302309</c:v>
                </c:pt>
                <c:pt idx="11">
                  <c:v>2.4273416691989982</c:v>
                </c:pt>
                <c:pt idx="12">
                  <c:v>2.4323171201644209</c:v>
                </c:pt>
                <c:pt idx="13">
                  <c:v>2.450762657374181</c:v>
                </c:pt>
                <c:pt idx="14">
                  <c:v>2.4749952634871342</c:v>
                </c:pt>
                <c:pt idx="15">
                  <c:v>2.5074572108315252</c:v>
                </c:pt>
                <c:pt idx="16">
                  <c:v>2.6182187904520902</c:v>
                </c:pt>
                <c:pt idx="17">
                  <c:v>2.67544047138967</c:v>
                </c:pt>
                <c:pt idx="18">
                  <c:v>2.6864121061334139</c:v>
                </c:pt>
                <c:pt idx="19">
                  <c:v>2.723788237333399</c:v>
                </c:pt>
                <c:pt idx="20">
                  <c:v>2.7704369978160801</c:v>
                </c:pt>
                <c:pt idx="21">
                  <c:v>2.788831305972352</c:v>
                </c:pt>
                <c:pt idx="22">
                  <c:v>2.803626642952004</c:v>
                </c:pt>
                <c:pt idx="23">
                  <c:v>2.8351861908586282</c:v>
                </c:pt>
                <c:pt idx="24">
                  <c:v>2.8932005727688979</c:v>
                </c:pt>
                <c:pt idx="25">
                  <c:v>2.902400568643098</c:v>
                </c:pt>
                <c:pt idx="26">
                  <c:v>3.0753764024459471</c:v>
                </c:pt>
                <c:pt idx="27">
                  <c:v>3.137580284794538</c:v>
                </c:pt>
                <c:pt idx="28">
                  <c:v>3.174838136712383</c:v>
                </c:pt>
                <c:pt idx="29">
                  <c:v>3.187862238953227</c:v>
                </c:pt>
                <c:pt idx="30">
                  <c:v>3.204099428297559</c:v>
                </c:pt>
                <c:pt idx="31">
                  <c:v>3.2791208813220858</c:v>
                </c:pt>
                <c:pt idx="32">
                  <c:v>3.2922027093346049</c:v>
                </c:pt>
                <c:pt idx="33">
                  <c:v>3.3035115898855412</c:v>
                </c:pt>
                <c:pt idx="34">
                  <c:v>3.3036737652219532</c:v>
                </c:pt>
                <c:pt idx="35">
                  <c:v>3.3108597623021598</c:v>
                </c:pt>
                <c:pt idx="36">
                  <c:v>3.3235440831533709</c:v>
                </c:pt>
                <c:pt idx="37">
                  <c:v>3.36181924031257</c:v>
                </c:pt>
                <c:pt idx="38">
                  <c:v>3.4047661752266838</c:v>
                </c:pt>
                <c:pt idx="39">
                  <c:v>3.4920148056731901</c:v>
                </c:pt>
                <c:pt idx="40">
                  <c:v>3.5064968108767478</c:v>
                </c:pt>
                <c:pt idx="41">
                  <c:v>3.5554256972160889</c:v>
                </c:pt>
                <c:pt idx="42">
                  <c:v>3.6098687452914828</c:v>
                </c:pt>
                <c:pt idx="43">
                  <c:v>3.7127888864167482</c:v>
                </c:pt>
                <c:pt idx="44">
                  <c:v>3.715697787389566</c:v>
                </c:pt>
                <c:pt idx="45">
                  <c:v>3.732386714184261</c:v>
                </c:pt>
                <c:pt idx="46">
                  <c:v>3.8535569118137971</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3.880862077703938</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4.0298146898275151</c:v>
                </c:pt>
                <c:pt idx="49">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4.7290071567087262</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2.8932005727688979</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1.788954181845825</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8.2566449782482954E-2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0.17673535104313509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1.8450918934999088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0.17673535104313576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0.63393145856578226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2.4992470928456356E-2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2.8932005727688979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2.9708019294213979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8040AA44-45F6-4E06-8B52-12C77082B1C0}"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Aside from this questionnaire, in the last 12 months, have you been asked by NHS mental health services to give your views on the quality of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Q6: While waiting, between your first assessment with the NHS mental health team and your first appointment for treatment, were you offered support with your mental health?</c:v>
                  </c:pt>
                </c:lvl>
              </c:multiLvlStrCache>
            </c:multiLvlStrRef>
          </c:cat>
          <c:val>
            <c:numRef>
              <c:f>Sheet1!$C$2:$C$4</c:f>
              <c:numCache>
                <c:formatCode>General</c:formatCode>
                <c:ptCount val="3"/>
                <c:pt idx="0">
                  <c:v>6.274869638591368</c:v>
                </c:pt>
                <c:pt idx="1">
                  <c:v>6.4566632593561843</c:v>
                </c:pt>
                <c:pt idx="2">
                  <c:v>7.1912104799547683</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Q6: While waiting, between your first assessment with the NHS mental health team and your first appointment for treatment, were you offered support with your mental health?</c:v>
                  </c:pt>
                </c:lvl>
              </c:multiLvlStrCache>
            </c:multiLvlStrRef>
          </c:cat>
          <c:val>
            <c:numRef>
              <c:f>Sheet1!$D$2:$D$4</c:f>
              <c:numCache>
                <c:formatCode>General</c:formatCode>
                <c:ptCount val="3"/>
                <c:pt idx="0">
                  <c:v>5.9119804760216974</c:v>
                </c:pt>
                <c:pt idx="1">
                  <c:v>6.1382278754366961</c:v>
                </c:pt>
                <c:pt idx="2">
                  <c:v>6.3369644484468708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Q7. Was the support offered appropriate for your mental health needs?</c:v>
                  </c:pt>
                </c:lvl>
              </c:multiLvlStrCache>
            </c:multiLvlStrRef>
          </c:cat>
          <c:val>
            <c:numRef>
              <c:f>Sheet1!$C$2:$C$4</c:f>
              <c:numCache>
                <c:formatCode>General</c:formatCode>
                <c:ptCount val="3"/>
                <c:pt idx="0">
                  <c:v>6.5709005326514403</c:v>
                </c:pt>
                <c:pt idx="1">
                  <c:v>7.0041668823487004</c:v>
                </c:pt>
                <c:pt idx="2">
                  <c:v>6.8364932621001824</c:v>
                </c:pt>
              </c:numCache>
            </c:numRef>
          </c:val>
          <c:smooth val="0"/>
          <c:extLst>
            <c:ext xmlns:c16="http://schemas.microsoft.com/office/drawing/2014/chart" uri="{C3380CC4-5D6E-409C-BE32-E72D297353CC}">
              <c16:uniqueId val="{00000000-E0E6-4C31-9DD2-4C0B27B28E2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Q7. Was the support offered appropriate for your mental health needs?</c:v>
                  </c:pt>
                </c:lvl>
              </c:multiLvlStrCache>
            </c:multiLvlStrRef>
          </c:cat>
          <c:val>
            <c:numRef>
              <c:f>Sheet1!$D$2:$D$4</c:f>
              <c:numCache>
                <c:formatCode>General</c:formatCode>
                <c:ptCount val="3"/>
                <c:pt idx="0">
                  <c:v>7.0176329378361144</c:v>
                </c:pt>
                <c:pt idx="1">
                  <c:v>7.0839385332613958</c:v>
                </c:pt>
                <c:pt idx="2">
                  <c:v>7.1152649940092072</c:v>
                </c:pt>
              </c:numCache>
            </c:numRef>
          </c:val>
          <c:smooth val="0"/>
          <c:extLst>
            <c:ext xmlns:c16="http://schemas.microsoft.com/office/drawing/2014/chart" uri="{C3380CC4-5D6E-409C-BE32-E72D297353CC}">
              <c16:uniqueId val="{00000001-E0E6-4C31-9DD2-4C0B27B28E2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Q8: Were you given enough time to discuss your needs and treatment?</c:v>
                  </c:pt>
                </c:lvl>
              </c:multiLvlStrCache>
            </c:multiLvlStrRef>
          </c:cat>
          <c:val>
            <c:numRef>
              <c:f>Sheet1!$C$2:$C$4</c:f>
              <c:numCache>
                <c:formatCode>General</c:formatCode>
                <c:ptCount val="3"/>
                <c:pt idx="0">
                  <c:v>6.8653664934401144</c:v>
                </c:pt>
                <c:pt idx="1">
                  <c:v>7.0526756097671157</c:v>
                </c:pt>
                <c:pt idx="2">
                  <c:v>7.0294681444803402</c:v>
                </c:pt>
              </c:numCache>
            </c:numRef>
          </c:val>
          <c:smooth val="0"/>
          <c:extLst>
            <c:ext xmlns:c16="http://schemas.microsoft.com/office/drawing/2014/chart" uri="{C3380CC4-5D6E-409C-BE32-E72D297353CC}">
              <c16:uniqueId val="{00000000-C5EE-4D0F-8DD6-771EA61DA298}"/>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Q8: Were you given enough time to discuss your needs and treatment?</c:v>
                  </c:pt>
                </c:lvl>
              </c:multiLvlStrCache>
            </c:multiLvlStrRef>
          </c:cat>
          <c:val>
            <c:numRef>
              <c:f>Sheet1!$D$2:$D$4</c:f>
              <c:numCache>
                <c:formatCode>General</c:formatCode>
                <c:ptCount val="3"/>
                <c:pt idx="0">
                  <c:v>6.8439355385488154</c:v>
                </c:pt>
                <c:pt idx="1">
                  <c:v>6.8843600420876099</c:v>
                </c:pt>
                <c:pt idx="2">
                  <c:v>7.0232901714439127</c:v>
                </c:pt>
              </c:numCache>
            </c:numRef>
          </c:val>
          <c:smooth val="0"/>
          <c:extLst>
            <c:ext xmlns:c16="http://schemas.microsoft.com/office/drawing/2014/chart" uri="{C3380CC4-5D6E-409C-BE32-E72D297353CC}">
              <c16:uniqueId val="{00000001-C5EE-4D0F-8DD6-771EA61DA298}"/>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Q9. Did you feel your NHS mental health team listened to what you had to say?</c:v>
                  </c:pt>
                </c:lvl>
              </c:multiLvlStrCache>
            </c:multiLvlStrRef>
          </c:cat>
          <c:val>
            <c:numRef>
              <c:f>Sheet1!$C$2:$C$3</c:f>
              <c:numCache>
                <c:formatCode>General</c:formatCode>
                <c:ptCount val="2"/>
                <c:pt idx="0">
                  <c:v>7.1167908697600968</c:v>
                </c:pt>
                <c:pt idx="1">
                  <c:v>7.199968568897031</c:v>
                </c:pt>
              </c:numCache>
            </c:numRef>
          </c:val>
          <c:smooth val="0"/>
          <c:extLst>
            <c:ext xmlns:c16="http://schemas.microsoft.com/office/drawing/2014/chart" uri="{C3380CC4-5D6E-409C-BE32-E72D297353CC}">
              <c16:uniqueId val="{00000000-42C5-4352-B3E4-7A971C1D250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Q9. Did you feel your NHS mental health team listened to what you had to say?</c:v>
                  </c:pt>
                </c:lvl>
              </c:multiLvlStrCache>
            </c:multiLvlStrRef>
          </c:cat>
          <c:val>
            <c:numRef>
              <c:f>Sheet1!$D$2:$D$3</c:f>
              <c:numCache>
                <c:formatCode>General</c:formatCode>
                <c:ptCount val="2"/>
                <c:pt idx="0">
                  <c:v>7.0382197810516942</c:v>
                </c:pt>
                <c:pt idx="1">
                  <c:v>7.1469453696862377</c:v>
                </c:pt>
              </c:numCache>
            </c:numRef>
          </c:val>
          <c:smooth val="0"/>
          <c:extLst>
            <c:ext xmlns:c16="http://schemas.microsoft.com/office/drawing/2014/chart" uri="{C3380CC4-5D6E-409C-BE32-E72D297353CC}">
              <c16:uniqueId val="{00000001-42C5-4352-B3E4-7A971C1D250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081067580104189"/>
          <c:y val="7.1619806564375429E-2"/>
          <c:w val="0.5263219867266110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1</c:v>
                </c:pt>
                <c:pt idx="3">
                  <c:v>33</c:v>
                </c:pt>
              </c:numCache>
            </c:numRef>
          </c:val>
          <c:extLs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Q10: Did you get the help you needed?</c:v>
                  </c:pt>
                </c:lvl>
              </c:multiLvlStrCache>
            </c:multiLvlStrRef>
          </c:cat>
          <c:val>
            <c:numRef>
              <c:f>Sheet1!$C$2:$C$4</c:f>
              <c:numCache>
                <c:formatCode>General</c:formatCode>
                <c:ptCount val="3"/>
                <c:pt idx="0">
                  <c:v>6.0490812143781669</c:v>
                </c:pt>
                <c:pt idx="1">
                  <c:v>6.2798329798953167</c:v>
                </c:pt>
                <c:pt idx="2">
                  <c:v>5.9477640270762286</c:v>
                </c:pt>
              </c:numCache>
            </c:numRef>
          </c:val>
          <c:smooth val="0"/>
          <c:extLst>
            <c:ext xmlns:c16="http://schemas.microsoft.com/office/drawing/2014/chart" uri="{C3380CC4-5D6E-409C-BE32-E72D297353CC}">
              <c16:uniqueId val="{00000000-3E37-4307-9E76-136D3DF720A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Q10: Did you get the help you needed?</c:v>
                  </c:pt>
                </c:lvl>
              </c:multiLvlStrCache>
            </c:multiLvlStrRef>
          </c:cat>
          <c:val>
            <c:numRef>
              <c:f>Sheet1!$D$2:$D$4</c:f>
              <c:numCache>
                <c:formatCode>General</c:formatCode>
                <c:ptCount val="3"/>
                <c:pt idx="0">
                  <c:v>5.9962718903991261</c:v>
                </c:pt>
                <c:pt idx="1">
                  <c:v>5.9425341155467573</c:v>
                </c:pt>
                <c:pt idx="2">
                  <c:v>6.1212349013148248</c:v>
                </c:pt>
              </c:numCache>
            </c:numRef>
          </c:val>
          <c:smooth val="0"/>
          <c:extLst>
            <c:ext xmlns:c16="http://schemas.microsoft.com/office/drawing/2014/chart" uri="{C3380CC4-5D6E-409C-BE32-E72D297353CC}">
              <c16:uniqueId val="{00000001-3E37-4307-9E76-136D3DF720A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Q11: Did your NHS mental health team consider how areas of your life impact your mental health?</c:v>
                  </c:pt>
                </c:lvl>
              </c:multiLvlStrCache>
            </c:multiLvlStrRef>
          </c:cat>
          <c:val>
            <c:numRef>
              <c:f>Sheet1!$C$2:$C$4</c:f>
              <c:numCache>
                <c:formatCode>General</c:formatCode>
                <c:ptCount val="3"/>
                <c:pt idx="0">
                  <c:v>6.56080484858182</c:v>
                </c:pt>
                <c:pt idx="1">
                  <c:v>6.7605042738117991</c:v>
                </c:pt>
                <c:pt idx="2">
                  <c:v>6.8415516506738943</c:v>
                </c:pt>
              </c:numCache>
            </c:numRef>
          </c:val>
          <c:smooth val="0"/>
          <c:extLst>
            <c:ext xmlns:c16="http://schemas.microsoft.com/office/drawing/2014/chart" uri="{C3380CC4-5D6E-409C-BE32-E72D297353CC}">
              <c16:uniqueId val="{00000000-6D05-45DC-B4C1-76A9B36D8F07}"/>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Q11: Did your NHS mental health team consider how areas of your life impact your mental health?</c:v>
                  </c:pt>
                </c:lvl>
              </c:multiLvlStrCache>
            </c:multiLvlStrRef>
          </c:cat>
          <c:val>
            <c:numRef>
              <c:f>Sheet1!$D$2:$D$4</c:f>
              <c:numCache>
                <c:formatCode>General</c:formatCode>
                <c:ptCount val="3"/>
                <c:pt idx="0">
                  <c:v>6.420695448824115</c:v>
                </c:pt>
                <c:pt idx="1">
                  <c:v>6.5334616040411264</c:v>
                </c:pt>
                <c:pt idx="2">
                  <c:v>6.657780540168563</c:v>
                </c:pt>
              </c:numCache>
            </c:numRef>
          </c:val>
          <c:smooth val="0"/>
          <c:extLst>
            <c:ext xmlns:c16="http://schemas.microsoft.com/office/drawing/2014/chart" uri="{C3380CC4-5D6E-409C-BE32-E72D297353CC}">
              <c16:uniqueId val="{00000001-6D05-45DC-B4C1-76A9B36D8F07}"/>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Q12: Did you have to repeat your mental health history to your NHS mental health team?</c:v>
                  </c:pt>
                </c:lvl>
              </c:multiLvlStrCache>
            </c:multiLvlStrRef>
          </c:cat>
          <c:val>
            <c:numRef>
              <c:f>Sheet1!$C$2:$C$4</c:f>
              <c:numCache>
                <c:formatCode>General</c:formatCode>
                <c:ptCount val="3"/>
                <c:pt idx="0">
                  <c:v>4.3945807743330452</c:v>
                </c:pt>
                <c:pt idx="1">
                  <c:v>4.4024381586842249</c:v>
                </c:pt>
                <c:pt idx="2">
                  <c:v>4.6880537335294363</c:v>
                </c:pt>
              </c:numCache>
            </c:numRef>
          </c:val>
          <c:smooth val="0"/>
          <c:extLst>
            <c:ext xmlns:c16="http://schemas.microsoft.com/office/drawing/2014/chart" uri="{C3380CC4-5D6E-409C-BE32-E72D297353CC}">
              <c16:uniqueId val="{00000000-3E37-4307-9E76-136D3DF720A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Q12: Did you have to repeat your mental health history to your NHS mental health team?</c:v>
                  </c:pt>
                </c:lvl>
              </c:multiLvlStrCache>
            </c:multiLvlStrRef>
          </c:cat>
          <c:val>
            <c:numRef>
              <c:f>Sheet1!$D$2:$D$4</c:f>
              <c:numCache>
                <c:formatCode>General</c:formatCode>
                <c:ptCount val="3"/>
                <c:pt idx="0">
                  <c:v>4.5979498938256977</c:v>
                </c:pt>
                <c:pt idx="1">
                  <c:v>4.6103644907806007</c:v>
                </c:pt>
                <c:pt idx="2">
                  <c:v>4.6670524639288784</c:v>
                </c:pt>
              </c:numCache>
            </c:numRef>
          </c:val>
          <c:smooth val="0"/>
          <c:extLst>
            <c:ext xmlns:c16="http://schemas.microsoft.com/office/drawing/2014/chart" uri="{C3380CC4-5D6E-409C-BE32-E72D297353CC}">
              <c16:uniqueId val="{00000001-3E37-4307-9E76-136D3DF720A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Q16: Were you given a choice on how your care and treatment would be delivered?</c:v>
                  </c:pt>
                </c:lvl>
              </c:multiLvlStrCache>
            </c:multiLvlStrRef>
          </c:cat>
          <c:val>
            <c:numRef>
              <c:f>Sheet1!$C$2:$C$3</c:f>
              <c:numCache>
                <c:formatCode>General</c:formatCode>
                <c:ptCount val="2"/>
                <c:pt idx="0">
                  <c:v>6.9178326051903989</c:v>
                </c:pt>
                <c:pt idx="1">
                  <c:v>6.7489980304367938</c:v>
                </c:pt>
              </c:numCache>
            </c:numRef>
          </c:val>
          <c:smooth val="0"/>
          <c:extLst>
            <c:ext xmlns:c16="http://schemas.microsoft.com/office/drawing/2014/chart" uri="{C3380CC4-5D6E-409C-BE32-E72D297353CC}">
              <c16:uniqueId val="{00000000-00B8-4687-861C-50DADCCD1A7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Q16: Were you given a choice on how your care and treatment would be delivered?</c:v>
                  </c:pt>
                </c:lvl>
              </c:multiLvlStrCache>
            </c:multiLvlStrRef>
          </c:cat>
          <c:val>
            <c:numRef>
              <c:f>Sheet1!$D$2:$D$3</c:f>
              <c:numCache>
                <c:formatCode>General</c:formatCode>
                <c:ptCount val="2"/>
                <c:pt idx="0">
                  <c:v>6.5537218457189699</c:v>
                </c:pt>
                <c:pt idx="1">
                  <c:v>6.8817052139948842</c:v>
                </c:pt>
              </c:numCache>
            </c:numRef>
          </c:val>
          <c:smooth val="0"/>
          <c:extLst>
            <c:ext xmlns:c16="http://schemas.microsoft.com/office/drawing/2014/chart" uri="{C3380CC4-5D6E-409C-BE32-E72D297353CC}">
              <c16:uniqueId val="{00000001-00B8-4687-861C-50DADCCD1A7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Q17: In the last 12 months, have you had a care review meeting with your NHS mental health team to discuss how your care is working?</c:v>
                  </c:pt>
                </c:lvl>
              </c:multiLvlStrCache>
            </c:multiLvlStrRef>
          </c:cat>
          <c:val>
            <c:numRef>
              <c:f>Sheet1!$C$2:$C$4</c:f>
              <c:numCache>
                <c:formatCode>General</c:formatCode>
                <c:ptCount val="3"/>
                <c:pt idx="0">
                  <c:v>4.5966019151374722</c:v>
                </c:pt>
                <c:pt idx="1">
                  <c:v>6.052741906711038</c:v>
                </c:pt>
                <c:pt idx="2">
                  <c:v>5.7981788389074129</c:v>
                </c:pt>
              </c:numCache>
            </c:numRef>
          </c:val>
          <c:smooth val="0"/>
          <c:extLst>
            <c:ext xmlns:c16="http://schemas.microsoft.com/office/drawing/2014/chart" uri="{C3380CC4-5D6E-409C-BE32-E72D297353CC}">
              <c16:uniqueId val="{00000000-3E68-4828-99F6-206E861E3C68}"/>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Q17: In the last 12 months, have you had a care review meeting with your NHS mental health team to discuss how your care is working?</c:v>
                  </c:pt>
                </c:lvl>
              </c:multiLvlStrCache>
            </c:multiLvlStrRef>
          </c:cat>
          <c:val>
            <c:numRef>
              <c:f>Sheet1!$D$2:$D$4</c:f>
              <c:numCache>
                <c:formatCode>General</c:formatCode>
                <c:ptCount val="3"/>
                <c:pt idx="0">
                  <c:v>5.6884524705425052</c:v>
                </c:pt>
                <c:pt idx="1">
                  <c:v>5.8005759513841539</c:v>
                </c:pt>
                <c:pt idx="2">
                  <c:v>5.9629192712743926</c:v>
                </c:pt>
              </c:numCache>
            </c:numRef>
          </c:val>
          <c:smooth val="0"/>
          <c:extLst>
            <c:ext xmlns:c16="http://schemas.microsoft.com/office/drawing/2014/chart" uri="{C3380CC4-5D6E-409C-BE32-E72D297353CC}">
              <c16:uniqueId val="{00000001-3E68-4828-99F6-206E861E3C68}"/>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Q18: Has your NHS mental health team supported you to make decisions about your care and treatment?</c:v>
                  </c:pt>
                </c:lvl>
              </c:multiLvlStrCache>
            </c:multiLvlStrRef>
          </c:cat>
          <c:val>
            <c:numRef>
              <c:f>Sheet1!$C$2:$C$4</c:f>
              <c:numCache>
                <c:formatCode>General</c:formatCode>
                <c:ptCount val="3"/>
                <c:pt idx="0">
                  <c:v>6.1160772104419241</c:v>
                </c:pt>
                <c:pt idx="1">
                  <c:v>6.3502248694104031</c:v>
                </c:pt>
                <c:pt idx="2">
                  <c:v>6.2742545159649374</c:v>
                </c:pt>
              </c:numCache>
            </c:numRef>
          </c:val>
          <c:smooth val="0"/>
          <c:extLst>
            <c:ext xmlns:c16="http://schemas.microsoft.com/office/drawing/2014/chart" uri="{C3380CC4-5D6E-409C-BE32-E72D297353CC}">
              <c16:uniqueId val="{00000000-00B8-4687-861C-50DADCCD1A7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Q18: Has your NHS mental health team supported you to make decisions about your care and treatment?</c:v>
                  </c:pt>
                </c:lvl>
              </c:multiLvlStrCache>
            </c:multiLvlStrRef>
          </c:cat>
          <c:val>
            <c:numRef>
              <c:f>Sheet1!$D$2:$D$4</c:f>
              <c:numCache>
                <c:formatCode>General</c:formatCode>
                <c:ptCount val="3"/>
                <c:pt idx="0">
                  <c:v>6.0057260610257721</c:v>
                </c:pt>
                <c:pt idx="1">
                  <c:v>6.045946619027581</c:v>
                </c:pt>
                <c:pt idx="2">
                  <c:v>6.2865599100939429</c:v>
                </c:pt>
              </c:numCache>
            </c:numRef>
          </c:val>
          <c:smooth val="0"/>
          <c:extLst>
            <c:ext xmlns:c16="http://schemas.microsoft.com/office/drawing/2014/chart" uri="{C3380CC4-5D6E-409C-BE32-E72D297353CC}">
              <c16:uniqueId val="{00000001-00B8-4687-861C-50DADCCD1A7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Q25: Thinking about the last time you received therapy, did you have enough privacy to talk comfortably?</c:v>
                  </c:pt>
                </c:lvl>
              </c:multiLvlStrCache>
            </c:multiLvlStrRef>
          </c:cat>
          <c:val>
            <c:numRef>
              <c:f>Sheet1!$C$2:$C$3</c:f>
              <c:numCache>
                <c:formatCode>General</c:formatCode>
                <c:ptCount val="2"/>
                <c:pt idx="0">
                  <c:v>8.4269369205548177</c:v>
                </c:pt>
                <c:pt idx="1">
                  <c:v>8.7082827322066869</c:v>
                </c:pt>
              </c:numCache>
            </c:numRef>
          </c:val>
          <c:smooth val="0"/>
          <c:extLst>
            <c:ext xmlns:c16="http://schemas.microsoft.com/office/drawing/2014/chart" uri="{C3380CC4-5D6E-409C-BE32-E72D297353CC}">
              <c16:uniqueId val="{00000000-F888-42EC-B74E-EB80AEF0465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Q25: Thinking about the last time you received therapy, did you have enough privacy to talk comfortably?</c:v>
                  </c:pt>
                </c:lvl>
              </c:multiLvlStrCache>
            </c:multiLvlStrRef>
          </c:cat>
          <c:val>
            <c:numRef>
              <c:f>Sheet1!$D$2:$D$3</c:f>
              <c:numCache>
                <c:formatCode>General</c:formatCode>
                <c:ptCount val="2"/>
                <c:pt idx="0">
                  <c:v>8.4670156143273303</c:v>
                </c:pt>
                <c:pt idx="1">
                  <c:v>8.686810587155426</c:v>
                </c:pt>
              </c:numCache>
            </c:numRef>
          </c:val>
          <c:smooth val="0"/>
          <c:extLst>
            <c:ext xmlns:c16="http://schemas.microsoft.com/office/drawing/2014/chart" uri="{C3380CC4-5D6E-409C-BE32-E72D297353CC}">
              <c16:uniqueId val="{00000001-F888-42EC-B74E-EB80AEF0465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Q26: Would you know who to contact out of office hours within the NHS if you had a crisis?</c:v>
                  </c:pt>
                </c:lvl>
              </c:multiLvlStrCache>
            </c:multiLvlStrRef>
          </c:cat>
          <c:val>
            <c:numRef>
              <c:f>Sheet1!$C$2:$C$4</c:f>
              <c:numCache>
                <c:formatCode>General</c:formatCode>
                <c:ptCount val="3"/>
                <c:pt idx="0">
                  <c:v>8.7225722567691779</c:v>
                </c:pt>
                <c:pt idx="1">
                  <c:v>7.3913833493352996</c:v>
                </c:pt>
                <c:pt idx="2">
                  <c:v>8.6407312810636565</c:v>
                </c:pt>
              </c:numCache>
            </c:numRef>
          </c:val>
          <c:smooth val="0"/>
          <c:extLst>
            <c:ext xmlns:c16="http://schemas.microsoft.com/office/drawing/2014/chart" uri="{C3380CC4-5D6E-409C-BE32-E72D297353CC}">
              <c16:uniqueId val="{00000000-906E-407B-B12A-2BAAD693068A}"/>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Q26: Would you know who to contact out of office hours within the NHS if you had a crisis?</c:v>
                  </c:pt>
                </c:lvl>
              </c:multiLvlStrCache>
            </c:multiLvlStrRef>
          </c:cat>
          <c:val>
            <c:numRef>
              <c:f>Sheet1!$D$2:$D$4</c:f>
              <c:numCache>
                <c:formatCode>General</c:formatCode>
                <c:ptCount val="3"/>
                <c:pt idx="0">
                  <c:v>7.8378968047036741</c:v>
                </c:pt>
                <c:pt idx="1">
                  <c:v>7.9377322621114681</c:v>
                </c:pt>
                <c:pt idx="2">
                  <c:v>8.3929415669373775</c:v>
                </c:pt>
              </c:numCache>
            </c:numRef>
          </c:val>
          <c:smooth val="0"/>
          <c:extLst>
            <c:ext xmlns:c16="http://schemas.microsoft.com/office/drawing/2014/chart" uri="{C3380CC4-5D6E-409C-BE32-E72D297353CC}">
              <c16:uniqueId val="{00000001-906E-407B-B12A-2BAAD693068A}"/>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Q31: In the last 12 months, has your NHS mental health team supported you with your physical health needs?</c:v>
                  </c:pt>
                </c:lvl>
              </c:multiLvlStrCache>
            </c:multiLvlStrRef>
          </c:cat>
          <c:val>
            <c:numRef>
              <c:f>Sheet1!$C$2:$C$4</c:f>
              <c:numCache>
                <c:formatCode>General</c:formatCode>
                <c:ptCount val="3"/>
                <c:pt idx="0">
                  <c:v>4.0268393452204201</c:v>
                </c:pt>
                <c:pt idx="1">
                  <c:v>3.8775203387934098</c:v>
                </c:pt>
                <c:pt idx="2">
                  <c:v>4.5481485718677943</c:v>
                </c:pt>
              </c:numCache>
            </c:numRef>
          </c:val>
          <c:smooth val="0"/>
          <c:extLst>
            <c:ext xmlns:c16="http://schemas.microsoft.com/office/drawing/2014/chart" uri="{C3380CC4-5D6E-409C-BE32-E72D297353CC}">
              <c16:uniqueId val="{00000000-705F-4FEE-839B-49640A15446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Q31: In the last 12 months, has your NHS mental health team supported you with your physical health needs?</c:v>
                  </c:pt>
                </c:lvl>
              </c:multiLvlStrCache>
            </c:multiLvlStrRef>
          </c:cat>
          <c:val>
            <c:numRef>
              <c:f>Sheet1!$D$2:$D$4</c:f>
              <c:numCache>
                <c:formatCode>General</c:formatCode>
                <c:ptCount val="3"/>
                <c:pt idx="0">
                  <c:v>4.5844314215493096</c:v>
                </c:pt>
                <c:pt idx="1">
                  <c:v>4.5936550566706487</c:v>
                </c:pt>
                <c:pt idx="2">
                  <c:v>4.722064045333128</c:v>
                </c:pt>
              </c:numCache>
            </c:numRef>
          </c:val>
          <c:smooth val="0"/>
          <c:extLst>
            <c:ext xmlns:c16="http://schemas.microsoft.com/office/drawing/2014/chart" uri="{C3380CC4-5D6E-409C-BE32-E72D297353CC}">
              <c16:uniqueId val="{00000001-705F-4FEE-839B-49640A15446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Q32_1: In the last 12 months, did your NHS mental health team give you any help or advice with finding support for… Joining a group (e.g. art, sport etc)</c:v>
                  </c:pt>
                </c:lvl>
              </c:multiLvlStrCache>
            </c:multiLvlStrRef>
          </c:cat>
          <c:val>
            <c:numRef>
              <c:f>Sheet1!$C$2:$C$4</c:f>
              <c:numCache>
                <c:formatCode>General</c:formatCode>
                <c:ptCount val="3"/>
                <c:pt idx="0">
                  <c:v>4.3075079023278082</c:v>
                </c:pt>
                <c:pt idx="1">
                  <c:v>4.3662637266710052</c:v>
                </c:pt>
                <c:pt idx="2">
                  <c:v>5.1129912008919316</c:v>
                </c:pt>
              </c:numCache>
            </c:numRef>
          </c:val>
          <c:smooth val="0"/>
          <c:extLst>
            <c:ext xmlns:c16="http://schemas.microsoft.com/office/drawing/2014/chart" uri="{C3380CC4-5D6E-409C-BE32-E72D297353CC}">
              <c16:uniqueId val="{00000000-C84B-45EC-8D58-6257EF83114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Q32_1: In the last 12 months, did your NHS mental health team give you any help or advice with finding support for… Joining a group (e.g. art, sport etc)</c:v>
                  </c:pt>
                </c:lvl>
              </c:multiLvlStrCache>
            </c:multiLvlStrRef>
          </c:cat>
          <c:val>
            <c:numRef>
              <c:f>Sheet1!$D$2:$D$4</c:f>
              <c:numCache>
                <c:formatCode>General</c:formatCode>
                <c:ptCount val="3"/>
                <c:pt idx="0">
                  <c:v>4.2916983930979447</c:v>
                </c:pt>
                <c:pt idx="1">
                  <c:v>4.3702947949371911</c:v>
                </c:pt>
                <c:pt idx="2">
                  <c:v>4.2576076824257871</c:v>
                </c:pt>
              </c:numCache>
            </c:numRef>
          </c:val>
          <c:smooth val="0"/>
          <c:extLst>
            <c:ext xmlns:c16="http://schemas.microsoft.com/office/drawing/2014/chart" uri="{C3380CC4-5D6E-409C-BE32-E72D297353CC}">
              <c16:uniqueId val="{00000001-C84B-45EC-8D58-6257EF83114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C88F-4032-8DDC-6224AA9CAC23}"/>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C88F-4032-8DDC-6224AA9CAC23}"/>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C88F-4032-8DDC-6224AA9CAC23}"/>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1</c:v>
                </c:pt>
                <c:pt idx="1">
                  <c:v>20</c:v>
                </c:pt>
              </c:numCache>
            </c:numRef>
          </c:val>
          <c:extLst>
            <c:ext xmlns:c16="http://schemas.microsoft.com/office/drawing/2014/chart" uri="{C3380CC4-5D6E-409C-BE32-E72D297353CC}">
              <c16:uniqueId val="{00000006-C88F-4032-8DDC-6224AA9CAC23}"/>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Q32_2: In the last 12 months, did your NHS mental health team give you any help or advice with finding support for… Finding or keeping work</c:v>
                  </c:pt>
                </c:lvl>
              </c:multiLvlStrCache>
            </c:multiLvlStrRef>
          </c:cat>
          <c:val>
            <c:numRef>
              <c:f>Sheet1!$C$2:$C$4</c:f>
              <c:numCache>
                <c:formatCode>General</c:formatCode>
                <c:ptCount val="3"/>
                <c:pt idx="0">
                  <c:v>1.6498456712607581</c:v>
                </c:pt>
                <c:pt idx="1">
                  <c:v>2.6221418958899512</c:v>
                </c:pt>
                <c:pt idx="2">
                  <c:v>3.079097867785801</c:v>
                </c:pt>
              </c:numCache>
            </c:numRef>
          </c:val>
          <c:smooth val="0"/>
          <c:extLst>
            <c:ext xmlns:c16="http://schemas.microsoft.com/office/drawing/2014/chart" uri="{C3380CC4-5D6E-409C-BE32-E72D297353CC}">
              <c16:uniqueId val="{00000000-B27D-4850-82C3-C4712D87127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Q32_2: In the last 12 months, did your NHS mental health team give you any help or advice with finding support for… Finding or keeping work</c:v>
                  </c:pt>
                </c:lvl>
              </c:multiLvlStrCache>
            </c:multiLvlStrRef>
          </c:cat>
          <c:val>
            <c:numRef>
              <c:f>Sheet1!$D$2:$D$4</c:f>
              <c:numCache>
                <c:formatCode>General</c:formatCode>
                <c:ptCount val="3"/>
                <c:pt idx="0">
                  <c:v>2.0936199419115029</c:v>
                </c:pt>
                <c:pt idx="1">
                  <c:v>2.166042399085196</c:v>
                </c:pt>
                <c:pt idx="2">
                  <c:v>2.4044777889390949</c:v>
                </c:pt>
              </c:numCache>
            </c:numRef>
          </c:val>
          <c:smooth val="0"/>
          <c:extLst>
            <c:ext xmlns:c16="http://schemas.microsoft.com/office/drawing/2014/chart" uri="{C3380CC4-5D6E-409C-BE32-E72D297353CC}">
              <c16:uniqueId val="{00000001-B27D-4850-82C3-C4712D87127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Q33: Have NHS mental health services involved a member of your family or someone else close to you as much as you would like?</c:v>
                  </c:pt>
                </c:lvl>
              </c:multiLvlStrCache>
            </c:multiLvlStrRef>
          </c:cat>
          <c:val>
            <c:numRef>
              <c:f>Sheet1!$C$2:$C$4</c:f>
              <c:numCache>
                <c:formatCode>General</c:formatCode>
                <c:ptCount val="3"/>
                <c:pt idx="0">
                  <c:v>5.595868150238152</c:v>
                </c:pt>
                <c:pt idx="1">
                  <c:v>5.4337691938633013</c:v>
                </c:pt>
                <c:pt idx="2">
                  <c:v>6.0657979300503548</c:v>
                </c:pt>
              </c:numCache>
            </c:numRef>
          </c:val>
          <c:smooth val="0"/>
          <c:extLst>
            <c:ext xmlns:c16="http://schemas.microsoft.com/office/drawing/2014/chart" uri="{C3380CC4-5D6E-409C-BE32-E72D297353CC}">
              <c16:uniqueId val="{00000000-DA2D-4C0D-946D-50EBA4887F0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Q33: Have NHS mental health services involved a member of your family or someone else close to you as much as you would like?</c:v>
                  </c:pt>
                </c:lvl>
              </c:multiLvlStrCache>
            </c:multiLvlStrRef>
          </c:cat>
          <c:val>
            <c:numRef>
              <c:f>Sheet1!$D$2:$D$4</c:f>
              <c:numCache>
                <c:formatCode>General</c:formatCode>
                <c:ptCount val="3"/>
                <c:pt idx="0">
                  <c:v>5.8043502587453002</c:v>
                </c:pt>
                <c:pt idx="1">
                  <c:v>5.8824670161889134</c:v>
                </c:pt>
                <c:pt idx="2">
                  <c:v>6.0011188116821934</c:v>
                </c:pt>
              </c:numCache>
            </c:numRef>
          </c:val>
          <c:smooth val="0"/>
          <c:extLst>
            <c:ext xmlns:c16="http://schemas.microsoft.com/office/drawing/2014/chart" uri="{C3380CC4-5D6E-409C-BE32-E72D297353CC}">
              <c16:uniqueId val="{00000001-DA2D-4C0D-946D-50EBA4887F0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Q34: Has your NHS mental health team asked if you need support to access your care and treatment?</c:v>
                  </c:pt>
                </c:lvl>
              </c:multiLvlStrCache>
            </c:multiLvlStrRef>
          </c:cat>
          <c:val>
            <c:numRef>
              <c:f>Sheet1!$C$2:$C$4</c:f>
              <c:numCache>
                <c:formatCode>General</c:formatCode>
                <c:ptCount val="3"/>
                <c:pt idx="0">
                  <c:v>3.8979217860598649</c:v>
                </c:pt>
                <c:pt idx="1">
                  <c:v>4.127250339710927</c:v>
                </c:pt>
                <c:pt idx="2">
                  <c:v>4.5421941716935281</c:v>
                </c:pt>
              </c:numCache>
            </c:numRef>
          </c:val>
          <c:smooth val="0"/>
          <c:extLst>
            <c:ext xmlns:c16="http://schemas.microsoft.com/office/drawing/2014/chart" uri="{C3380CC4-5D6E-409C-BE32-E72D297353CC}">
              <c16:uniqueId val="{00000000-77AD-4AE4-A599-1460A408E1CE}"/>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Q34: Has your NHS mental health team asked if you need support to access your care and treatment?</c:v>
                  </c:pt>
                </c:lvl>
              </c:multiLvlStrCache>
            </c:multiLvlStrRef>
          </c:cat>
          <c:val>
            <c:numRef>
              <c:f>Sheet1!$D$2:$D$4</c:f>
              <c:numCache>
                <c:formatCode>General</c:formatCode>
                <c:ptCount val="3"/>
                <c:pt idx="0">
                  <c:v>4.208572136171508</c:v>
                </c:pt>
                <c:pt idx="1">
                  <c:v>4.4765169467771369</c:v>
                </c:pt>
                <c:pt idx="2">
                  <c:v>4.6576678829795419</c:v>
                </c:pt>
              </c:numCache>
            </c:numRef>
          </c:val>
          <c:smooth val="0"/>
          <c:extLst>
            <c:ext xmlns:c16="http://schemas.microsoft.com/office/drawing/2014/chart" uri="{C3380CC4-5D6E-409C-BE32-E72D297353CC}">
              <c16:uniqueId val="{00000001-77AD-4AE4-A599-1460A408E1CE}"/>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Q14: Did your NHS mental health team treat you with care and compassion?</c:v>
                  </c:pt>
                </c:lvl>
              </c:multiLvlStrCache>
            </c:multiLvlStrRef>
          </c:cat>
          <c:val>
            <c:numRef>
              <c:f>Sheet1!$C$2:$C$4</c:f>
              <c:numCache>
                <c:formatCode>General</c:formatCode>
                <c:ptCount val="3"/>
                <c:pt idx="0">
                  <c:v>8.1955505481089652</c:v>
                </c:pt>
                <c:pt idx="1">
                  <c:v>8.190992573558507</c:v>
                </c:pt>
                <c:pt idx="2">
                  <c:v>8.0691541153963477</c:v>
                </c:pt>
              </c:numCache>
            </c:numRef>
          </c:val>
          <c:smooth val="0"/>
          <c:extLst>
            <c:ext xmlns:c16="http://schemas.microsoft.com/office/drawing/2014/chart" uri="{C3380CC4-5D6E-409C-BE32-E72D297353CC}">
              <c16:uniqueId val="{00000000-D9AC-4627-A5C4-81CD4F9CB96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Q14: Did your NHS mental health team treat you with care and compassion?</c:v>
                  </c:pt>
                </c:lvl>
              </c:multiLvlStrCache>
            </c:multiLvlStrRef>
          </c:cat>
          <c:val>
            <c:numRef>
              <c:f>Sheet1!$D$2:$D$4</c:f>
              <c:numCache>
                <c:formatCode>General</c:formatCode>
                <c:ptCount val="3"/>
                <c:pt idx="0">
                  <c:v>7.904616335664632</c:v>
                </c:pt>
                <c:pt idx="1">
                  <c:v>7.9457520492176368</c:v>
                </c:pt>
                <c:pt idx="2">
                  <c:v>8.0352956076605224</c:v>
                </c:pt>
              </c:numCache>
            </c:numRef>
          </c:val>
          <c:smooth val="0"/>
          <c:extLst>
            <c:ext xmlns:c16="http://schemas.microsoft.com/office/drawing/2014/chart" uri="{C3380CC4-5D6E-409C-BE32-E72D297353CC}">
              <c16:uniqueId val="{00000001-D9AC-4627-A5C4-81CD4F9CB96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Q39: Overall, in the last 12 months, did you feel that you were treated with respect and dignity by NHS mental health services?</c:v>
                  </c:pt>
                </c:lvl>
              </c:multiLvlStrCache>
            </c:multiLvlStrRef>
          </c:cat>
          <c:val>
            <c:numRef>
              <c:f>Sheet1!$C$2:$C$4</c:f>
              <c:numCache>
                <c:formatCode>General</c:formatCode>
                <c:ptCount val="3"/>
                <c:pt idx="0">
                  <c:v>8.0133814836652313</c:v>
                </c:pt>
                <c:pt idx="1">
                  <c:v>8.2054149314372289</c:v>
                </c:pt>
                <c:pt idx="2">
                  <c:v>8.0643364893517742</c:v>
                </c:pt>
              </c:numCache>
            </c:numRef>
          </c:val>
          <c:smooth val="0"/>
          <c:extLst>
            <c:ext xmlns:c16="http://schemas.microsoft.com/office/drawing/2014/chart" uri="{C3380CC4-5D6E-409C-BE32-E72D297353CC}">
              <c16:uniqueId val="{00000000-5B92-4549-9368-83A7D75181C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Q39: Overall, in the last 12 months, did you feel that you were treated with respect and dignity by NHS mental health services?</c:v>
                  </c:pt>
                </c:lvl>
              </c:multiLvlStrCache>
            </c:multiLvlStrRef>
          </c:cat>
          <c:val>
            <c:numRef>
              <c:f>Sheet1!$D$2:$D$4</c:f>
              <c:numCache>
                <c:formatCode>General</c:formatCode>
                <c:ptCount val="3"/>
                <c:pt idx="0">
                  <c:v>7.8690410712376284</c:v>
                </c:pt>
                <c:pt idx="1">
                  <c:v>7.86946615640234</c:v>
                </c:pt>
                <c:pt idx="2">
                  <c:v>7.9609464733625126</c:v>
                </c:pt>
              </c:numCache>
            </c:numRef>
          </c:val>
          <c:smooth val="0"/>
          <c:extLst>
            <c:ext xmlns:c16="http://schemas.microsoft.com/office/drawing/2014/chart" uri="{C3380CC4-5D6E-409C-BE32-E72D297353CC}">
              <c16:uniqueId val="{00000001-5B92-4549-9368-83A7D75181C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Q38: Overall, in the last 12 months, how was your experience of using NHS mental health services?</c:v>
                  </c:pt>
                </c:lvl>
              </c:multiLvlStrCache>
            </c:multiLvlStrRef>
          </c:cat>
          <c:val>
            <c:numRef>
              <c:f>Sheet1!$C$2:$C$4</c:f>
              <c:numCache>
                <c:formatCode>General</c:formatCode>
                <c:ptCount val="3"/>
                <c:pt idx="0">
                  <c:v>6.6846301008086009</c:v>
                </c:pt>
                <c:pt idx="1">
                  <c:v>6.9039293474936798</c:v>
                </c:pt>
                <c:pt idx="2">
                  <c:v>6.767178830327464</c:v>
                </c:pt>
              </c:numCache>
            </c:numRef>
          </c:val>
          <c:smooth val="0"/>
          <c:extLst>
            <c:ext xmlns:c16="http://schemas.microsoft.com/office/drawing/2014/chart" uri="{C3380CC4-5D6E-409C-BE32-E72D297353CC}">
              <c16:uniqueId val="{00000000-8EC7-4E64-A393-38C7F3C18EC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Q38: Overall, in the last 12 months, how was your experience of using NHS mental health services?</c:v>
                  </c:pt>
                </c:lvl>
              </c:multiLvlStrCache>
            </c:multiLvlStrRef>
          </c:cat>
          <c:val>
            <c:numRef>
              <c:f>Sheet1!$D$2:$D$4</c:f>
              <c:numCache>
                <c:formatCode>General</c:formatCode>
                <c:ptCount val="3"/>
                <c:pt idx="0">
                  <c:v>6.6824730566302657</c:v>
                </c:pt>
                <c:pt idx="1">
                  <c:v>6.6719474101139919</c:v>
                </c:pt>
                <c:pt idx="2">
                  <c:v>6.8409557976556794</c:v>
                </c:pt>
              </c:numCache>
            </c:numRef>
          </c:val>
          <c:smooth val="0"/>
          <c:extLst>
            <c:ext xmlns:c16="http://schemas.microsoft.com/office/drawing/2014/chart" uri="{C3380CC4-5D6E-409C-BE32-E72D297353CC}">
              <c16:uniqueId val="{00000001-8EC7-4E64-A393-38C7F3C18EC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Q40: Aside from this questionnaire, in the last 12 months, have you been asked by NHS mental health services to give your views on the quality of your care?</c:v>
                  </c:pt>
                </c:lvl>
              </c:multiLvlStrCache>
            </c:multiLvlStrRef>
          </c:cat>
          <c:val>
            <c:numRef>
              <c:f>Sheet1!$C$2:$C$4</c:f>
              <c:numCache>
                <c:formatCode>General</c:formatCode>
                <c:ptCount val="3"/>
                <c:pt idx="0">
                  <c:v>3.0354634542815231</c:v>
                </c:pt>
                <c:pt idx="1">
                  <c:v>3.8426818435505909</c:v>
                </c:pt>
                <c:pt idx="2">
                  <c:v>2.8932005727688979</c:v>
                </c:pt>
              </c:numCache>
            </c:numRef>
          </c:val>
          <c:smooth val="0"/>
          <c:extLst>
            <c:ext xmlns:c16="http://schemas.microsoft.com/office/drawing/2014/chart" uri="{C3380CC4-5D6E-409C-BE32-E72D297353CC}">
              <c16:uniqueId val="{00000000-C1C9-4258-B2B7-5BBF9E21283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Q40: Aside from this questionnaire, in the last 12 months, have you been asked by NHS mental health services to give your views on the quality of your care?</c:v>
                  </c:pt>
                </c:lvl>
              </c:multiLvlStrCache>
            </c:multiLvlStrRef>
          </c:cat>
          <c:val>
            <c:numRef>
              <c:f>Sheet1!$D$2:$D$4</c:f>
              <c:numCache>
                <c:formatCode>General</c:formatCode>
                <c:ptCount val="3"/>
                <c:pt idx="0">
                  <c:v>2.6709575067200162</c:v>
                </c:pt>
                <c:pt idx="1">
                  <c:v>2.8145299561714601</c:v>
                </c:pt>
                <c:pt idx="2">
                  <c:v>2.9708019294213979</c:v>
                </c:pt>
              </c:numCache>
            </c:numRef>
          </c:val>
          <c:smooth val="0"/>
          <c:extLst>
            <c:ext xmlns:c16="http://schemas.microsoft.com/office/drawing/2014/chart" uri="{C3380CC4-5D6E-409C-BE32-E72D297353CC}">
              <c16:uniqueId val="{00000001-C1C9-4258-B2B7-5BBF9E21283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4830064577730631"/>
          <c:y val="0.16849564408371354"/>
          <c:w val="0.37786663422928057"/>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5.1432787719571431</c:v>
                </c:pt>
                <c:pt idx="1">
                  <c:v>2.218329183905273</c:v>
                </c:pt>
                <c:pt idx="2">
                  <c:v>6.8364932621001824</c:v>
                </c:pt>
                <c:pt idx="3">
                  <c:v>4.5481485718677943</c:v>
                </c:pt>
                <c:pt idx="4">
                  <c:v>5.9477640270762286</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5.6369452177380399</c:v>
                </c:pt>
                <c:pt idx="1">
                  <c:v>2.6665244612967909</c:v>
                </c:pt>
                <c:pt idx="2">
                  <c:v>7.1152649940092072</c:v>
                </c:pt>
                <c:pt idx="3">
                  <c:v>4.722064045333128</c:v>
                </c:pt>
                <c:pt idx="4">
                  <c:v>6.1212349013148248</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0.0"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9B15-45D5-9A8A-F3DCC1E82225}"/>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B15-45D5-9A8A-F3DCC1E82225}"/>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9B15-45D5-9A8A-F3DCC1E82225}"/>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9B15-45D5-9A8A-F3DCC1E82225}"/>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9B15-45D5-9A8A-F3DCC1E82225}"/>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9B15-45D5-9A8A-F3DCC1E82225}"/>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9B15-45D5-9A8A-F3DCC1E82225}"/>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9B15-45D5-9A8A-F3DCC1E82225}"/>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9B15-45D5-9A8A-F3DCC1E82225}"/>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9B15-45D5-9A8A-F3DCC1E82225}"/>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9B15-45D5-9A8A-F3DCC1E82225}"/>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9B15-45D5-9A8A-F3DCC1E82225}"/>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9B15-45D5-9A8A-F3DCC1E82225}"/>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9B15-45D5-9A8A-F3DCC1E82225}"/>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9B15-45D5-9A8A-F3DCC1E82225}"/>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9B15-45D5-9A8A-F3DCC1E82225}"/>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8.9375696557283781</c:v>
                </c:pt>
                <c:pt idx="1">
                  <c:v>5.1129912008919316</c:v>
                </c:pt>
                <c:pt idx="2">
                  <c:v>7.1912104799547683</c:v>
                </c:pt>
                <c:pt idx="3">
                  <c:v>5.7342751489444073</c:v>
                </c:pt>
                <c:pt idx="4">
                  <c:v>6.1622194127185947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9B15-45D5-9A8A-F3DCC1E82225}"/>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8.0753630589356398</c:v>
                </c:pt>
                <c:pt idx="1">
                  <c:v>4.2576076824257871</c:v>
                </c:pt>
                <c:pt idx="2">
                  <c:v>6.3369644484468708</c:v>
                </c:pt>
                <c:pt idx="3">
                  <c:v>4.9353557115574294</c:v>
                </c:pt>
                <c:pt idx="4">
                  <c:v>5.4288944625672251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9B15-45D5-9A8A-F3DCC1E82225}"/>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20/02/2026</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20/02/2026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18</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3E5AC-BE0E-2E02-9EBC-F057EFD70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0455B-D239-232A-E527-B7DFF8B3C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70F64-A22D-54F7-FAB6-5D15C9FE55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61B3CA-EA54-8A45-6241-62D0651B333C}"/>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70423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EE5DE-547E-9369-0139-0BB125C9BD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1CAFC1-A7F6-25BE-DA54-1960D391B9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699424-51A1-6B76-DE98-918E4C8E71C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C378E0A-0690-7D30-1DD7-8D1C44E4B504}"/>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249155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1522279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3826950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667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947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CCB26-92CF-9717-DAF3-D084BA752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EB99D6-B282-831A-CAC9-FD4362D208B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1C213DF-858F-88E1-6CA1-0CABEE11FDE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34CA6F-B204-4698-0EEC-186B90801C6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27193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03155-47AA-0834-4B28-45EE875C81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190EC-B412-F105-6879-84C52BFA840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47CD102-37CF-9776-F2A5-1631D9C0AA4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1F48621-1B61-87FD-61AD-20D204D112D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28529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AFB4D-525B-D772-576A-3AB10FB861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35B8F7-DC03-0107-8075-FD4508EB343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FDD40AF-CFCD-5BC3-F54E-EA378D35AB2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F96BD18-3076-658E-9363-ABA67B0F223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84654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CD380-1B30-029C-8856-C5809EF3E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21881-D37D-1741-6AB2-751C27351E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D39AD6C-B584-3D04-C57E-A58FA1133DD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75D3C32-A672-5D32-D4E0-8514B884904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34979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A1F87-FBB5-1673-0EF9-80BDFC553F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6724B7-7226-FD0E-5EFF-2F9B309A49E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DEC9114-3938-03D5-B113-47477D2388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9239F31-B190-E415-A72E-59AA4F6060C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171984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E6EBC-8D64-22D6-39D7-073A7E79A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6B15A-1CF9-0BC6-A7C2-702F4CEFA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26E7416-35F6-A28B-AFFD-8903207B8DE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B6D5B40-346F-0E90-154D-327891B12BD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659634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08DF7-82ED-0915-3D75-8958CCC4F7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28AB8-3CF8-E46A-78D0-F744F1D9D89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B049000-5BC6-2563-7DCF-2EC2765775D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170EB22-AD02-BD27-49E3-6295DA82865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152056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6B9A5-323A-1180-F7B5-8833ED493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C3E5E-8E1D-BD52-8C8B-8B0727690F1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158C09-0DD9-5FB8-1EEE-4F68EE1558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F438447-04E0-6A04-458E-8A530F142FB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406261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1A12C-9E11-15FF-500E-740669D2A4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5CAC7-02BB-0B67-36C8-561AFBCC8D4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81FA494-F660-FA35-B5A7-CBA93E58656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35E4ED0-3CDD-EEA4-2776-40906B11969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363832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94B65-6C10-9292-78BB-53C8F4447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4FEFC-DA56-24D4-B49C-3C517E9643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B4117E0-B834-FE95-5ACB-CB175E941EB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9BBD2F1-2ECB-2BC5-FC60-636B3ADAB9F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8838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AE57A-7BEE-B48B-B7FA-340892590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5FD62-7C74-2471-39E9-0092B955408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5DA02EB-8830-8810-D231-626887D6D6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2AD9CB1-CF61-56A0-9897-4E02B6A49E7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079966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5BA7C-40AF-64C4-3AE3-B2D2816020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21211-FB2A-9635-ABFF-6F4F7081DE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318DBA-F205-6881-3941-A203CC37C30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044240-A140-53BA-590D-C6F8F18860A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741107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25A3F-7E52-BCC8-E7AB-C1015AA1F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4F5E6-4789-9B04-9D60-A0DA4D6DBBA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7F843B2-07C5-049C-3AF5-A8CA134984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00D5EE-A12E-1F91-BFA7-7554326ADE4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480060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F2049-312E-890E-A6AE-DC13BDFAC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3631B-B01D-0525-2284-6097EB5BABD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D444107-97EE-2846-DBF8-B69BF93841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20E4B33-D1B9-01CE-B332-794DA452B28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74874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62C0B-690C-1154-321E-5C4C3C6E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6289A-99FF-C8A0-0BA1-59B99B2110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D0C267E-44DE-27AE-7EA2-BE06EA9DA59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5FF3785-91F8-5274-4D9B-F74A2EEDD6D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540900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62.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62.xml"/><Relationship Id="rId3" Type="http://schemas.openxmlformats.org/officeDocument/2006/relationships/image" Target="../media/image6.png"/><Relationship Id="rId7" Type="http://schemas.openxmlformats.org/officeDocument/2006/relationships/slide" Target="../slides/slide12.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24795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2025 </a:t>
            </a:r>
            <a:r>
              <a:rPr lang="en-GB" sz="800">
                <a:solidFill>
                  <a:schemeClr val="bg1"/>
                </a:solidFill>
                <a:latin typeface="Arial" panose="020B0604020202020204" pitchFamily="34" charset="0"/>
                <a:cs typeface="Arial" panose="020B0604020202020204" pitchFamily="34" charset="0"/>
              </a:rPr>
              <a:t>|  RWX | Berkshire Healthcare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4" name="Picture 2">
            <a:extLst>
              <a:ext uri="{FF2B5EF4-FFF2-40B4-BE49-F238E27FC236}">
                <a16:creationId xmlns:a16="http://schemas.microsoft.com/office/drawing/2014/main" id="{446C987A-EA63-F74B-C8C9-CAA8DE224866}"/>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2822864-02B1-054D-2D3C-D441B81690B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7A1E845-4887-197D-D788-76F1D7666C2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3" name="TextBox 2">
            <a:extLst>
              <a:ext uri="{FF2B5EF4-FFF2-40B4-BE49-F238E27FC236}">
                <a16:creationId xmlns:a16="http://schemas.microsoft.com/office/drawing/2014/main" id="{1ECA967E-C425-AD2A-FBFD-390AB0DCFCB4}"/>
              </a:ext>
            </a:extLst>
          </p:cNvPr>
          <p:cNvSpPr txBox="1"/>
          <p:nvPr userDrawn="1"/>
        </p:nvSpPr>
        <p:spPr>
          <a:xfrm>
            <a:off x="5001303"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E7FBBC95-FB03-0A77-34F6-00EC4B4793F0}"/>
              </a:ext>
            </a:extLst>
          </p:cNvPr>
          <p:cNvSpPr txBox="1"/>
          <p:nvPr userDrawn="1"/>
        </p:nvSpPr>
        <p:spPr>
          <a:xfrm>
            <a:off x="6485527" y="-1299"/>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560FBEB-D2EC-D93A-A729-1000AF61350A}"/>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BCEE580A-5E58-DE75-ACAC-EB6B3320E866}"/>
              </a:ext>
            </a:extLst>
          </p:cNvPr>
          <p:cNvSpPr txBox="1"/>
          <p:nvPr userDrawn="1"/>
        </p:nvSpPr>
        <p:spPr>
          <a:xfrm>
            <a:off x="6485527" y="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5B85FB9-4326-F033-1EE8-A0A45F1C23BE}"/>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33EA553C-751D-33C9-75FB-8170DD484FBA}"/>
              </a:ext>
            </a:extLst>
          </p:cNvPr>
          <p:cNvSpPr txBox="1"/>
          <p:nvPr userDrawn="1"/>
        </p:nvSpPr>
        <p:spPr>
          <a:xfrm>
            <a:off x="6485527"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7973674"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446997" y="0"/>
            <a:ext cx="1440000" cy="4320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924277" y="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423835" y="10993"/>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6" name="TextBox 5">
            <a:hlinkClick r:id="rId8" action="ppaction://hlinksldjump"/>
            <a:extLst>
              <a:ext uri="{FF2B5EF4-FFF2-40B4-BE49-F238E27FC236}">
                <a16:creationId xmlns:a16="http://schemas.microsoft.com/office/drawing/2014/main" id="{1087AC65-32F9-077A-DB81-47AE420A6055}"/>
              </a:ext>
            </a:extLst>
          </p:cNvPr>
          <p:cNvSpPr txBox="1"/>
          <p:nvPr userDrawn="1"/>
        </p:nvSpPr>
        <p:spPr>
          <a:xfrm>
            <a:off x="6392017" y="788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extLst>
              <a:ext uri="{FF2B5EF4-FFF2-40B4-BE49-F238E27FC236}">
                <a16:creationId xmlns:a16="http://schemas.microsoft.com/office/drawing/2014/main" id="{D49524EF-A597-F605-C1D8-95C285691DDA}"/>
              </a:ext>
            </a:extLst>
          </p:cNvPr>
          <p:cNvSpPr txBox="1"/>
          <p:nvPr userDrawn="1"/>
        </p:nvSpPr>
        <p:spPr>
          <a:xfrm>
            <a:off x="4913697" y="7880"/>
            <a:ext cx="1440000" cy="4320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70490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6485527"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78B66233-0111-0467-D94D-2E1D1DFAE63B}"/>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10" name="TextBox 9">
            <a:extLst>
              <a:ext uri="{FF2B5EF4-FFF2-40B4-BE49-F238E27FC236}">
                <a16:creationId xmlns:a16="http://schemas.microsoft.com/office/drawing/2014/main" id="{BD8639C8-3BC4-2E7E-C416-8B2F2E9CB05B}"/>
              </a:ext>
            </a:extLst>
          </p:cNvPr>
          <p:cNvSpPr txBox="1"/>
          <p:nvPr userDrawn="1"/>
        </p:nvSpPr>
        <p:spPr>
          <a:xfrm>
            <a:off x="3515660" y="-1111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21910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2025 </a:t>
            </a:r>
            <a:r>
              <a:rPr lang="en-GB" sz="800">
                <a:solidFill>
                  <a:schemeClr val="bg1"/>
                </a:solidFill>
                <a:latin typeface="Arial" panose="020B0604020202020204" pitchFamily="34" charset="0"/>
                <a:cs typeface="Arial" panose="020B0604020202020204" pitchFamily="34" charset="0"/>
              </a:rPr>
              <a:t>| RWX | Berkshire Healthcare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421910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2025 </a:t>
            </a:r>
            <a:r>
              <a:rPr lang="en-GB" sz="800">
                <a:solidFill>
                  <a:schemeClr val="tx1">
                    <a:lumMod val="75000"/>
                    <a:lumOff val="25000"/>
                  </a:schemeClr>
                </a:solidFill>
                <a:latin typeface="Arial" panose="020B0604020202020204" pitchFamily="34" charset="0"/>
                <a:cs typeface="Arial" panose="020B0604020202020204" pitchFamily="34" charset="0"/>
              </a:rPr>
              <a:t>| RWX | Berkshire Healthcare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5"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5-community-mental-health/year/2025/"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13" Type="http://schemas.openxmlformats.org/officeDocument/2006/relationships/slide" Target="slide11.xml"/><Relationship Id="rId18" Type="http://schemas.openxmlformats.org/officeDocument/2006/relationships/slide" Target="slide50.xml"/><Relationship Id="rId26" Type="http://schemas.openxmlformats.org/officeDocument/2006/relationships/slide" Target="slide60.xml"/><Relationship Id="rId39" Type="http://schemas.openxmlformats.org/officeDocument/2006/relationships/slide" Target="slide40.xml"/><Relationship Id="rId21" Type="http://schemas.openxmlformats.org/officeDocument/2006/relationships/slide" Target="slide54.xml"/><Relationship Id="rId34" Type="http://schemas.openxmlformats.org/officeDocument/2006/relationships/slide" Target="slide29.xml"/><Relationship Id="rId42" Type="http://schemas.openxmlformats.org/officeDocument/2006/relationships/slide" Target="slide14.xml"/><Relationship Id="rId7" Type="http://schemas.openxmlformats.org/officeDocument/2006/relationships/slide" Target="slide62.xml"/><Relationship Id="rId2" Type="http://schemas.openxmlformats.org/officeDocument/2006/relationships/notesSlide" Target="../notesSlides/notesSlide2.xml"/><Relationship Id="rId16" Type="http://schemas.openxmlformats.org/officeDocument/2006/relationships/slide" Target="slide46.xml"/><Relationship Id="rId20" Type="http://schemas.openxmlformats.org/officeDocument/2006/relationships/slide" Target="slide53.xml"/><Relationship Id="rId29" Type="http://schemas.openxmlformats.org/officeDocument/2006/relationships/slide" Target="slide16.xml"/><Relationship Id="rId41"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9.xml"/><Relationship Id="rId24" Type="http://schemas.openxmlformats.org/officeDocument/2006/relationships/slide" Target="slide58.xml"/><Relationship Id="rId32" Type="http://schemas.openxmlformats.org/officeDocument/2006/relationships/slide" Target="slide24.xml"/><Relationship Id="rId37" Type="http://schemas.openxmlformats.org/officeDocument/2006/relationships/slide" Target="slide36.xml"/><Relationship Id="rId40" Type="http://schemas.openxmlformats.org/officeDocument/2006/relationships/slide" Target="slide42.xml"/><Relationship Id="rId5" Type="http://schemas.openxmlformats.org/officeDocument/2006/relationships/slide" Target="slide5.xml"/><Relationship Id="rId15" Type="http://schemas.openxmlformats.org/officeDocument/2006/relationships/slide" Target="slide45.xml"/><Relationship Id="rId23" Type="http://schemas.openxmlformats.org/officeDocument/2006/relationships/slide" Target="slide56.xml"/><Relationship Id="rId28" Type="http://schemas.openxmlformats.org/officeDocument/2006/relationships/slide" Target="slide12.xml"/><Relationship Id="rId36" Type="http://schemas.openxmlformats.org/officeDocument/2006/relationships/slide" Target="slide33.xml"/><Relationship Id="rId10" Type="http://schemas.openxmlformats.org/officeDocument/2006/relationships/slide" Target="slide8.xml"/><Relationship Id="rId19" Type="http://schemas.openxmlformats.org/officeDocument/2006/relationships/slide" Target="slide52.xml"/><Relationship Id="rId31" Type="http://schemas.openxmlformats.org/officeDocument/2006/relationships/slide" Target="slide21.xml"/><Relationship Id="rId4" Type="http://schemas.openxmlformats.org/officeDocument/2006/relationships/slide" Target="slide4.xml"/><Relationship Id="rId9" Type="http://schemas.openxmlformats.org/officeDocument/2006/relationships/slide" Target="slide7.xml"/><Relationship Id="rId14" Type="http://schemas.openxmlformats.org/officeDocument/2006/relationships/slide" Target="slide44.xml"/><Relationship Id="rId22" Type="http://schemas.openxmlformats.org/officeDocument/2006/relationships/slide" Target="slide55.xml"/><Relationship Id="rId27" Type="http://schemas.openxmlformats.org/officeDocument/2006/relationships/slide" Target="slide61.xml"/><Relationship Id="rId30" Type="http://schemas.openxmlformats.org/officeDocument/2006/relationships/slide" Target="slide18.xml"/><Relationship Id="rId35" Type="http://schemas.openxmlformats.org/officeDocument/2006/relationships/slide" Target="slide31.xml"/><Relationship Id="rId8" Type="http://schemas.openxmlformats.org/officeDocument/2006/relationships/slide" Target="slide63.xml"/><Relationship Id="rId3" Type="http://schemas.openxmlformats.org/officeDocument/2006/relationships/slide" Target="slide3.xml"/><Relationship Id="rId12" Type="http://schemas.openxmlformats.org/officeDocument/2006/relationships/slide" Target="slide10.xml"/><Relationship Id="rId17" Type="http://schemas.openxmlformats.org/officeDocument/2006/relationships/slide" Target="slide47.xml"/><Relationship Id="rId25" Type="http://schemas.openxmlformats.org/officeDocument/2006/relationships/slide" Target="slide59.xml"/><Relationship Id="rId33" Type="http://schemas.openxmlformats.org/officeDocument/2006/relationships/slide" Target="slide27.xml"/><Relationship Id="rId38" Type="http://schemas.openxmlformats.org/officeDocument/2006/relationships/slide" Target="slide38.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chart" Target="../charts/chart24.xml"/><Relationship Id="rId5" Type="http://schemas.openxmlformats.org/officeDocument/2006/relationships/chart" Target="../charts/chart23.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30.xml"/><Relationship Id="rId5" Type="http://schemas.openxmlformats.org/officeDocument/2006/relationships/chart" Target="../charts/chart29.xml"/><Relationship Id="rId4" Type="http://schemas.openxmlformats.org/officeDocument/2006/relationships/chart" Target="../charts/chart28.xml"/></Relationships>
</file>

<file path=ppt/slides/_rels/slide2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36.xml"/></Relationships>
</file>

<file path=ppt/slides/_rels/slide31.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39.xml"/></Relationships>
</file>

<file path=ppt/slides/_rels/slide33.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4.xml"/><Relationship Id="rId5" Type="http://schemas.openxmlformats.org/officeDocument/2006/relationships/chart" Target="../charts/chart43.xml"/><Relationship Id="rId4" Type="http://schemas.openxmlformats.org/officeDocument/2006/relationships/chart" Target="../charts/chart42.xml"/></Relationships>
</file>

<file path=ppt/slides/_rels/slide35.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hart" Target="../charts/chart48.xml"/></Relationships>
</file>

<file path=ppt/slides/_rels/slide38.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chart" Target="../charts/chart5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5-community-mental-health/03-instructions-guidance/2025/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5-community-mental-health/" TargetMode="External"/></Relationships>
</file>

<file path=ppt/slides/_rels/slide40.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57.xml"/></Relationships>
</file>

<file path=ppt/slides/_rels/slide4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59.xml"/></Relationships>
</file>

<file path=ppt/slides/_rels/slide4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1.xml"/></Relationships>
</file>

<file path=ppt/slides/_rels/slide49.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3.xml"/><Relationship Id="rId4" Type="http://schemas.openxmlformats.org/officeDocument/2006/relationships/hyperlink" Target="https://nhssurveys.org/surveys/survey/05-community-mental-health/year/2025/"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64.xml"/></Relationships>
</file>

<file path=ppt/slides/_rels/slide51.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69.xml"/></Relationships>
</file>

<file path=ppt/slides/_rels/slide57.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71.xml"/></Relationships>
</file>

<file path=ppt/slides/_rels/slide58.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7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 TargetMode="External"/><Relationship Id="rId4" Type="http://schemas.openxmlformats.org/officeDocument/2006/relationships/hyperlink" Target="https://nhssurveys.org/surveys/survey/05-community-mental-health/year/2025/"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slide" Target="slide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Berkshire Healthcare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589415" y="3024937"/>
            <a:ext cx="10971214"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Community Mental Health Survey</a:t>
            </a:r>
            <a:br>
              <a:rPr lang="en-GB" sz="4000" dirty="0"/>
            </a:br>
            <a:r>
              <a:rPr lang="en-GB" sz="4000" dirty="0"/>
              <a:t>Benchmark Report 2025</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55807" y="2121881"/>
            <a:ext cx="5647046" cy="4334700"/>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1325336708"/>
              </p:ext>
            </p:extLst>
          </p:nvPr>
        </p:nvGraphicFramePr>
        <p:xfrm>
          <a:off x="6121462" y="2155774"/>
          <a:ext cx="5902654" cy="4334400"/>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2049137414"/>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Q19. Have you been given a diagnosis for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Q32_1. In the last 12 months, did your NHS mental health team give you any help or advice with finding support for…Joining a group (e.g. art, sport etc)</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Support while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Q6. While waiting, between your assessment with the NHS mental health team and your first appointment for treatment, were you offered support with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in accessing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Q37. Do you feel the support provided meets your needs?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Crisis care access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Q28. Thinking about the last time you contacted NHS mental health crisis support, how did you feel about the length of time it took you to get through to someone?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538048100"/>
              </p:ext>
            </p:extLst>
          </p:nvPr>
        </p:nvGraphicFramePr>
        <p:xfrm>
          <a:off x="6300480" y="2876549"/>
          <a:ext cx="2813596" cy="3672001"/>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977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Q21_4. Have any of the following been discussed with you about your medication? What will happen if I stop taking my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9359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Q32_3. In the last 12 months, did your NHS mental health team give you any help or advice with finding support for…Help with money or benefits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80016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Support while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Was the support offered appropriate for your mental health needs?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9359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 In the last 12 months, has your NHS mental health team supported you with your physical health needs?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4487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Mental Health Team</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Q10. Did you get the help you needed?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2" name="top_scores_chart" descr="Bar chart showing the top five scores for this trust compared to the trust average.">
            <a:extLst>
              <a:ext uri="{FF2B5EF4-FFF2-40B4-BE49-F238E27FC236}">
                <a16:creationId xmlns:a16="http://schemas.microsoft.com/office/drawing/2014/main" id="{8106E05F-5ADE-843C-04BA-565FF480C338}"/>
              </a:ext>
            </a:extLst>
          </p:cNvPr>
          <p:cNvGraphicFramePr/>
          <p:nvPr>
            <p:extLst>
              <p:ext uri="{D42A27DB-BD31-4B8C-83A1-F6EECF244321}">
                <p14:modId xmlns:p14="http://schemas.microsoft.com/office/powerpoint/2010/main" val="840535486"/>
              </p:ext>
            </p:extLst>
          </p:nvPr>
        </p:nvGraphicFramePr>
        <p:xfrm>
          <a:off x="366233" y="2155776"/>
          <a:ext cx="5902654" cy="43324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53856"/>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Berkshire Healthcare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96" name="Rectangle 95">
            <a:extLst>
              <a:ext uri="{FF2B5EF4-FFF2-40B4-BE49-F238E27FC236}">
                <a16:creationId xmlns:a16="http://schemas.microsoft.com/office/drawing/2014/main" id="{7C88008D-3774-4309-AACC-46F832C550A4}"/>
              </a:ext>
            </a:extLst>
          </p:cNvPr>
          <p:cNvSpPr/>
          <p:nvPr/>
        </p:nvSpPr>
        <p:spPr>
          <a:xfrm>
            <a:off x="363823" y="5230535"/>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63824" y="5939913"/>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April 2025 and 31 May 2025</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November</a:t>
            </a:r>
            <a:r>
              <a:rPr lang="en-GB" sz="1000" dirty="0">
                <a:solidFill>
                  <a:prstClr val="white"/>
                </a:solidFill>
                <a:latin typeface="Arial" panose="020B0604020202020204" pitchFamily="34" charset="0"/>
                <a:cs typeface="Arial" panose="020B0604020202020204" pitchFamily="34" charset="0"/>
              </a:rPr>
              <a:t> 2025,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180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2" name="Title 6">
            <a:extLst>
              <a:ext uri="{FF2B5EF4-FFF2-40B4-BE49-F238E27FC236}">
                <a16:creationId xmlns:a16="http://schemas.microsoft.com/office/drawing/2014/main" id="{E9A9CD14-D151-8A03-2C71-08F02EB957CF}"/>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3FC33880-F9F5-8307-090E-321E57DA2730}"/>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Your care</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service users being given a diagnosis for their mental health</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Support with other areas of life: </a:t>
            </a:r>
            <a:r>
              <a:rPr kumimoji="0" lang="en-GB" sz="1400" b="0" i="0" u="none" strike="noStrike" kern="1200" cap="none" spc="0" normalizeH="0" baseline="0" noProof="0">
                <a:ln>
                  <a:noFill/>
                </a:ln>
                <a:solidFill>
                  <a:prstClr val="black"/>
                </a:solidFill>
                <a:effectLst/>
                <a:uLnTx/>
                <a:uFillTx/>
                <a:latin typeface="Arial"/>
                <a:ea typeface="+mj-ea"/>
                <a:cs typeface="+mj-cs"/>
              </a:rPr>
              <a:t>service users being given help or advice with finding support for joining a group</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Support while waiting: </a:t>
            </a:r>
            <a:r>
              <a:rPr lang="en-GB" sz="1400" b="0">
                <a:solidFill>
                  <a:prstClr val="black"/>
                </a:solidFill>
                <a:latin typeface="Arial"/>
              </a:rPr>
              <a:t>service users offered support while waiting</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Support in accessing care: </a:t>
            </a:r>
            <a:r>
              <a:rPr lang="en-GB" sz="1400" b="0">
                <a:solidFill>
                  <a:prstClr val="black"/>
                </a:solidFill>
                <a:latin typeface="Arial"/>
              </a:rPr>
              <a:t>support provided met service users' needs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Crisis care access:</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the length of time it took service users to get through to support during a mental health crisis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6">
            <a:extLst>
              <a:ext uri="{FF2B5EF4-FFF2-40B4-BE49-F238E27FC236}">
                <a16:creationId xmlns:a16="http://schemas.microsoft.com/office/drawing/2014/main" id="{DC7BA2A0-EE4D-8094-5A04-CB8D9D95D315}"/>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5" name="worst_results" descr="Displays the bottom five questions for your trust that are highest when compared with the national average. ">
            <a:extLst>
              <a:ext uri="{FF2B5EF4-FFF2-40B4-BE49-F238E27FC236}">
                <a16:creationId xmlns:a16="http://schemas.microsoft.com/office/drawing/2014/main" id="{F158C8DC-4877-7CFB-FEEA-C065EE2EC46E}"/>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Medication</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what will happen if they stop taking medication being discussed with service users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Support with other areas of life: </a:t>
            </a:r>
            <a:r>
              <a:rPr kumimoji="0" lang="en-GB" sz="1400" b="0" i="0" u="none" strike="noStrike" kern="1200" cap="none" spc="0" normalizeH="0" baseline="0" noProof="0">
                <a:ln>
                  <a:noFill/>
                </a:ln>
                <a:solidFill>
                  <a:prstClr val="black"/>
                </a:solidFill>
                <a:effectLst/>
                <a:uLnTx/>
                <a:uFillTx/>
                <a:latin typeface="Arial"/>
                <a:ea typeface="+mj-ea"/>
                <a:cs typeface="+mj-cs"/>
              </a:rPr>
              <a:t>service users being given help or advice with finding support for help with money or benefits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Support while waiting: </a:t>
            </a:r>
            <a:r>
              <a:rPr lang="en-GB" sz="1400" b="0" noProof="0">
                <a:solidFill>
                  <a:prstClr val="black"/>
                </a:solidFill>
                <a:latin typeface="Arial"/>
              </a:rPr>
              <a:t>service users offered appropriate support while waiting</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Support with other areas of life: </a:t>
            </a:r>
            <a:r>
              <a:rPr lang="en-GB" sz="1400" b="0">
                <a:solidFill>
                  <a:prstClr val="black"/>
                </a:solidFill>
                <a:latin typeface="Arial"/>
              </a:rPr>
              <a:t>service users being given support with physical health needs</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Mental health team:</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US" sz="1400" b="0">
                <a:solidFill>
                  <a:schemeClr val="tx1"/>
                </a:solidFill>
                <a:latin typeface="Arial" panose="020B0604020202020204" pitchFamily="34" charset="0"/>
                <a:cs typeface="Arial" panose="020B0604020202020204" pitchFamily="34" charset="0"/>
              </a:rPr>
              <a:t>staff delivered help needed</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20602"/>
            <a:ext cx="859671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18 “Has your NHS mental health team supported you to make decisions about your care and treatment? Support includes sharing information on risks and benefits of your care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 technique</a:t>
            </a:r>
            <a:r>
              <a:rPr lang="en-GB" sz="1200" dirty="0">
                <a:latin typeface="Arial" panose="020B0604020202020204" pitchFamily="34" charset="0"/>
                <a:cs typeface="Arial" panose="020B0604020202020204" pitchFamily="34" charset="0"/>
              </a:rPr>
              <a:t>.</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icture 8">
            <a:extLst>
              <a:ext uri="{FF2B5EF4-FFF2-40B4-BE49-F238E27FC236}">
                <a16:creationId xmlns:a16="http://schemas.microsoft.com/office/drawing/2014/main" id="{BB260CA1-B043-F568-BADD-0C4BF0FC7268}"/>
              </a:ext>
            </a:extLst>
          </p:cNvPr>
          <p:cNvPicPr>
            <a:picLocks noChangeAspect="1"/>
          </p:cNvPicPr>
          <p:nvPr/>
        </p:nvPicPr>
        <p:blipFill>
          <a:blip r:embed="rId4"/>
          <a:stretch>
            <a:fillRect/>
          </a:stretch>
        </p:blipFill>
        <p:spPr>
          <a:xfrm>
            <a:off x="6016489" y="4797194"/>
            <a:ext cx="5755920" cy="1476959"/>
          </a:xfrm>
          <a:prstGeom prst="rect">
            <a:avLst/>
          </a:prstGeom>
        </p:spPr>
      </p:pic>
      <p:pic>
        <p:nvPicPr>
          <p:cNvPr id="12" name="Picture 11">
            <a:extLst>
              <a:ext uri="{FF2B5EF4-FFF2-40B4-BE49-F238E27FC236}">
                <a16:creationId xmlns:a16="http://schemas.microsoft.com/office/drawing/2014/main" id="{101FE2F5-D80E-7AEC-C852-25E600F759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6489" y="1788910"/>
            <a:ext cx="5753355" cy="2255454"/>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Support while waiting </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4" name="section_table"/>
          <p:cNvGraphicFramePr>
            <a:graphicFrameLocks noGrp="1"/>
          </p:cNvGraphicFramePr>
          <p:nvPr>
            <p:extLst>
              <p:ext uri="{D42A27DB-BD31-4B8C-83A1-F6EECF244321}">
                <p14:modId xmlns:p14="http://schemas.microsoft.com/office/powerpoint/2010/main" val="74644905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5" name="S1" descr="A bar chart showing the range of section scores for all NHS trusts for Section 1 (Health and social care workers).">
            <a:extLst>
              <a:ext uri="{FF2B5EF4-FFF2-40B4-BE49-F238E27FC236}">
                <a16:creationId xmlns:a16="http://schemas.microsoft.com/office/drawing/2014/main" id="{A2414882-DB9E-024B-9038-0F224AC6AB23}"/>
              </a:ext>
            </a:extLst>
          </p:cNvPr>
          <p:cNvGraphicFramePr/>
          <p:nvPr>
            <p:extLst>
              <p:ext uri="{D42A27DB-BD31-4B8C-83A1-F6EECF244321}">
                <p14:modId xmlns:p14="http://schemas.microsoft.com/office/powerpoint/2010/main" val="14009648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7" descr="A chart showing how your Trust scored for Q8 compared with other trusts that took part; using the ‘expected range’ analysis technique. ">
            <a:extLst>
              <a:ext uri="{FF2B5EF4-FFF2-40B4-BE49-F238E27FC236}">
                <a16:creationId xmlns:a16="http://schemas.microsoft.com/office/drawing/2014/main" id="{98788DA1-4363-4CA7-A414-68A6ED90B11A}"/>
              </a:ext>
            </a:extLst>
          </p:cNvPr>
          <p:cNvGraphicFramePr>
            <a:graphicFrameLocks/>
          </p:cNvGraphicFramePr>
          <p:nvPr>
            <p:extLst>
              <p:ext uri="{D42A27DB-BD31-4B8C-83A1-F6EECF244321}">
                <p14:modId xmlns:p14="http://schemas.microsoft.com/office/powerpoint/2010/main" val="2433180812"/>
              </p:ext>
            </p:extLst>
          </p:nvPr>
        </p:nvGraphicFramePr>
        <p:xfrm>
          <a:off x="163145" y="3135436"/>
          <a:ext cx="8246527" cy="104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Support while waiting </a:t>
            </a:r>
            <a:r>
              <a:rPr lang="en-GB" dirty="0"/>
              <a:t>(continued)</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id="{96B6760A-A8D4-4213-A0F1-27467148A5A6}"/>
              </a:ext>
            </a:extLst>
          </p:cNvPr>
          <p:cNvGrpSpPr/>
          <p:nvPr/>
        </p:nvGrpSpPr>
        <p:grpSpPr>
          <a:xfrm>
            <a:off x="163146" y="1439959"/>
            <a:ext cx="8246527" cy="1796400"/>
            <a:chOff x="380078" y="1436455"/>
            <a:chExt cx="8246527" cy="1585059"/>
          </a:xfrm>
        </p:grpSpPr>
        <p:graphicFrame>
          <p:nvGraphicFramePr>
            <p:cNvPr id="11" name="Q6">
              <a:extLst>
                <a:ext uri="{FF2B5EF4-FFF2-40B4-BE49-F238E27FC236}">
                  <a16:creationId xmlns:a16="http://schemas.microsoft.com/office/drawing/2014/main" id="{4647D9F7-FB19-42E0-AFE3-E737CF1F73AF}"/>
                </a:ext>
              </a:extLst>
            </p:cNvPr>
            <p:cNvGraphicFramePr/>
            <p:nvPr>
              <p:extLst>
                <p:ext uri="{D42A27DB-BD31-4B8C-83A1-F6EECF244321}">
                  <p14:modId xmlns:p14="http://schemas.microsoft.com/office/powerpoint/2010/main" val="286679359"/>
                </p:ext>
              </p:extLst>
            </p:nvPr>
          </p:nvGraphicFramePr>
          <p:xfrm>
            <a:off x="380078" y="1436455"/>
            <a:ext cx="8246527" cy="1585059"/>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65B13D04-C6A7-4775-B8F4-D67398ECB552}"/>
                </a:ext>
              </a:extLst>
            </p:cNvPr>
            <p:cNvSpPr/>
            <p:nvPr/>
          </p:nvSpPr>
          <p:spPr>
            <a:xfrm>
              <a:off x="6694854" y="188363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285561065"/>
              </p:ext>
            </p:extLst>
          </p:nvPr>
        </p:nvGraphicFramePr>
        <p:xfrm>
          <a:off x="8565502" y="1728610"/>
          <a:ext cx="3340358" cy="2327069"/>
        </p:xfrm>
        <a:graphic>
          <a:graphicData uri="http://schemas.openxmlformats.org/drawingml/2006/table">
            <a:tbl>
              <a:tblPr firstRow="1" bandRow="1">
                <a:tableStyleId>{5940675A-B579-460E-94D1-54222C63F5DA}</a:tableStyleId>
              </a:tblPr>
              <a:tblGrid>
                <a:gridCol w="71161">
                  <a:extLst>
                    <a:ext uri="{9D8B030D-6E8A-4147-A177-3AD203B41FA5}">
                      <a16:colId xmlns:a16="http://schemas.microsoft.com/office/drawing/2014/main" val="3601460425"/>
                    </a:ext>
                  </a:extLst>
                </a:gridCol>
                <a:gridCol w="755815">
                  <a:extLst>
                    <a:ext uri="{9D8B030D-6E8A-4147-A177-3AD203B41FA5}">
                      <a16:colId xmlns:a16="http://schemas.microsoft.com/office/drawing/2014/main" val="4049772561"/>
                    </a:ext>
                  </a:extLst>
                </a:gridCol>
                <a:gridCol w="705679">
                  <a:extLst>
                    <a:ext uri="{9D8B030D-6E8A-4147-A177-3AD203B41FA5}">
                      <a16:colId xmlns:a16="http://schemas.microsoft.com/office/drawing/2014/main" val="761297345"/>
                    </a:ext>
                  </a:extLst>
                </a:gridCol>
                <a:gridCol w="419304">
                  <a:extLst>
                    <a:ext uri="{9D8B030D-6E8A-4147-A177-3AD203B41FA5}">
                      <a16:colId xmlns:a16="http://schemas.microsoft.com/office/drawing/2014/main" val="2986169346"/>
                    </a:ext>
                  </a:extLst>
                </a:gridCol>
                <a:gridCol w="462800">
                  <a:extLst>
                    <a:ext uri="{9D8B030D-6E8A-4147-A177-3AD203B41FA5}">
                      <a16:colId xmlns:a16="http://schemas.microsoft.com/office/drawing/2014/main" val="2645485451"/>
                    </a:ext>
                  </a:extLst>
                </a:gridCol>
                <a:gridCol w="462799">
                  <a:extLst>
                    <a:ext uri="{9D8B030D-6E8A-4147-A177-3AD203B41FA5}">
                      <a16:colId xmlns:a16="http://schemas.microsoft.com/office/drawing/2014/main" val="457178370"/>
                    </a:ext>
                  </a:extLst>
                </a:gridCol>
                <a:gridCol w="462800">
                  <a:extLst>
                    <a:ext uri="{9D8B030D-6E8A-4147-A177-3AD203B41FA5}">
                      <a16:colId xmlns:a16="http://schemas.microsoft.com/office/drawing/2014/main" val="1607234817"/>
                    </a:ext>
                  </a:extLst>
                </a:gridCol>
              </a:tblGrid>
              <a:tr h="2402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3723179"/>
                  </a:ext>
                </a:extLst>
              </a:tr>
              <a:tr h="49552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850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22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6">
            <a:extLst>
              <a:ext uri="{FF2B5EF4-FFF2-40B4-BE49-F238E27FC236}">
                <a16:creationId xmlns:a16="http://schemas.microsoft.com/office/drawing/2014/main" id="{13393568-027F-25C5-7EEF-1087E58D5A60}"/>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Mental health team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2" descr="A bar chart showing the range of section scores for all NHS trusts for Section 1 (Health and social care workers).">
            <a:extLst>
              <a:ext uri="{FF2B5EF4-FFF2-40B4-BE49-F238E27FC236}">
                <a16:creationId xmlns:a16="http://schemas.microsoft.com/office/drawing/2014/main" id="{0DF04CDE-6BAC-4839-A3A6-44D677617CA8}"/>
              </a:ext>
            </a:extLst>
          </p:cNvPr>
          <p:cNvGraphicFramePr/>
          <p:nvPr>
            <p:extLst>
              <p:ext uri="{D42A27DB-BD31-4B8C-83A1-F6EECF244321}">
                <p14:modId xmlns:p14="http://schemas.microsoft.com/office/powerpoint/2010/main" val="266636563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37619967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Q11" descr="A chart showing how your Trust scored for Q13 compared with other trusts that took part; using the ‘expected range’ analysis technique. ">
            <a:extLst>
              <a:ext uri="{FF2B5EF4-FFF2-40B4-BE49-F238E27FC236}">
                <a16:creationId xmlns:a16="http://schemas.microsoft.com/office/drawing/2014/main" id="{BA3FE576-CD46-4CD9-A69D-C73456D6E5CE}"/>
              </a:ext>
            </a:extLst>
          </p:cNvPr>
          <p:cNvGraphicFramePr>
            <a:graphicFrameLocks/>
          </p:cNvGraphicFramePr>
          <p:nvPr>
            <p:extLst>
              <p:ext uri="{D42A27DB-BD31-4B8C-83A1-F6EECF244321}">
                <p14:modId xmlns:p14="http://schemas.microsoft.com/office/powerpoint/2010/main" val="2606028675"/>
              </p:ext>
            </p:extLst>
          </p:nvPr>
        </p:nvGraphicFramePr>
        <p:xfrm>
          <a:off x="162340" y="5121292"/>
          <a:ext cx="8246527" cy="93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10" descr="A chart showing how your Trust scored for Q13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3339869804"/>
              </p:ext>
            </p:extLst>
          </p:nvPr>
        </p:nvGraphicFramePr>
        <p:xfrm>
          <a:off x="162341" y="4134148"/>
          <a:ext cx="8246527" cy="10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9" descr="A chart showing how your Trust scored for Q12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230065106"/>
              </p:ext>
            </p:extLst>
          </p:nvPr>
        </p:nvGraphicFramePr>
        <p:xfrm>
          <a:off x="162341" y="3037447"/>
          <a:ext cx="8246527" cy="1044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2343" y="1408463"/>
            <a:ext cx="8246527" cy="1836000"/>
            <a:chOff x="380078" y="1436456"/>
            <a:chExt cx="8246527" cy="1538336"/>
          </a:xfrm>
        </p:grpSpPr>
        <p:graphicFrame>
          <p:nvGraphicFramePr>
            <p:cNvPr id="15" name="Q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577520256"/>
                </p:ext>
              </p:extLst>
            </p:nvPr>
          </p:nvGraphicFramePr>
          <p:xfrm>
            <a:off x="380078" y="1436456"/>
            <a:ext cx="8246527" cy="1538336"/>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514CD6B0-AB82-DE51-77EA-4C7E319CF362}"/>
              </a:ext>
            </a:extLst>
          </p:cNvPr>
          <p:cNvGraphicFramePr>
            <a:graphicFrameLocks noGrp="1"/>
          </p:cNvGraphicFramePr>
          <p:nvPr>
            <p:extLst>
              <p:ext uri="{D42A27DB-BD31-4B8C-83A1-F6EECF244321}">
                <p14:modId xmlns:p14="http://schemas.microsoft.com/office/powerpoint/2010/main" val="1930139482"/>
              </p:ext>
            </p:extLst>
          </p:nvPr>
        </p:nvGraphicFramePr>
        <p:xfrm>
          <a:off x="8528178" y="1674495"/>
          <a:ext cx="3300158" cy="4735197"/>
        </p:xfrm>
        <a:graphic>
          <a:graphicData uri="http://schemas.openxmlformats.org/drawingml/2006/table">
            <a:tbl>
              <a:tblPr firstRow="1" bandRow="1">
                <a:tableStyleId>{5940675A-B579-460E-94D1-54222C63F5DA}</a:tableStyleId>
              </a:tblPr>
              <a:tblGrid>
                <a:gridCol w="70251">
                  <a:extLst>
                    <a:ext uri="{9D8B030D-6E8A-4147-A177-3AD203B41FA5}">
                      <a16:colId xmlns:a16="http://schemas.microsoft.com/office/drawing/2014/main" val="3601460425"/>
                    </a:ext>
                  </a:extLst>
                </a:gridCol>
                <a:gridCol w="763285">
                  <a:extLst>
                    <a:ext uri="{9D8B030D-6E8A-4147-A177-3AD203B41FA5}">
                      <a16:colId xmlns:a16="http://schemas.microsoft.com/office/drawing/2014/main" val="4049772561"/>
                    </a:ext>
                  </a:extLst>
                </a:gridCol>
                <a:gridCol w="714103">
                  <a:extLst>
                    <a:ext uri="{9D8B030D-6E8A-4147-A177-3AD203B41FA5}">
                      <a16:colId xmlns:a16="http://schemas.microsoft.com/office/drawing/2014/main" val="761297345"/>
                    </a:ext>
                  </a:extLst>
                </a:gridCol>
                <a:gridCol w="386731">
                  <a:extLst>
                    <a:ext uri="{9D8B030D-6E8A-4147-A177-3AD203B41FA5}">
                      <a16:colId xmlns:a16="http://schemas.microsoft.com/office/drawing/2014/main" val="2986169346"/>
                    </a:ext>
                  </a:extLst>
                </a:gridCol>
                <a:gridCol w="455263">
                  <a:extLst>
                    <a:ext uri="{9D8B030D-6E8A-4147-A177-3AD203B41FA5}">
                      <a16:colId xmlns:a16="http://schemas.microsoft.com/office/drawing/2014/main" val="2645485451"/>
                    </a:ext>
                  </a:extLst>
                </a:gridCol>
                <a:gridCol w="455262">
                  <a:extLst>
                    <a:ext uri="{9D8B030D-6E8A-4147-A177-3AD203B41FA5}">
                      <a16:colId xmlns:a16="http://schemas.microsoft.com/office/drawing/2014/main" val="457178370"/>
                    </a:ext>
                  </a:extLst>
                </a:gridCol>
                <a:gridCol w="455263">
                  <a:extLst>
                    <a:ext uri="{9D8B030D-6E8A-4147-A177-3AD203B41FA5}">
                      <a16:colId xmlns:a16="http://schemas.microsoft.com/office/drawing/2014/main" val="1607234817"/>
                    </a:ext>
                  </a:extLst>
                </a:gridCol>
              </a:tblGrid>
              <a:tr h="19489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46318754"/>
                  </a:ext>
                </a:extLst>
              </a:tr>
              <a:tr h="326645">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298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438938" y="568375"/>
            <a:ext cx="8341964" cy="484188"/>
          </a:xfrm>
        </p:spPr>
        <p:txBody>
          <a:bodyPr vert="horz" lIns="91440" tIns="45720" rIns="91440" bIns="45720" rtlCol="0" anchor="ctr">
            <a:normAutofit/>
          </a:bodyPr>
          <a:lstStyle/>
          <a:p>
            <a:r>
              <a:rPr lang="en-GB" sz="2800" b="1" dirty="0">
                <a:solidFill>
                  <a:srgbClr val="6D276A"/>
                </a:solidFill>
                <a:latin typeface="Arial"/>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12685" y="5467076"/>
            <a:ext cx="3362610" cy="938719"/>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1228947"/>
            <a:ext cx="10754822"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3" action="ppaction://hlinksldjump"/>
            <a:extLst>
              <a:ext uri="{FF2B5EF4-FFF2-40B4-BE49-F238E27FC236}">
                <a16:creationId xmlns:a16="http://schemas.microsoft.com/office/drawing/2014/main" id="{370AF834-0347-44E5-B067-773DCB2CD1D2}"/>
              </a:ext>
            </a:extLst>
          </p:cNvPr>
          <p:cNvSpPr/>
          <p:nvPr/>
        </p:nvSpPr>
        <p:spPr>
          <a:xfrm>
            <a:off x="1792734" y="1139360"/>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&amp; methodology</a:t>
            </a:r>
          </a:p>
        </p:txBody>
      </p:sp>
      <p:sp>
        <p:nvSpPr>
          <p:cNvPr id="3" name="Rectangle 2">
            <a:hlinkClick r:id="rId4" action="ppaction://hlinksldjump"/>
            <a:extLst>
              <a:ext uri="{FF2B5EF4-FFF2-40B4-BE49-F238E27FC236}">
                <a16:creationId xmlns:a16="http://schemas.microsoft.com/office/drawing/2014/main" id="{E59241EA-F44E-C9EA-EFB8-98B7292FFC8B}"/>
              </a:ext>
            </a:extLst>
          </p:cNvPr>
          <p:cNvSpPr/>
          <p:nvPr/>
        </p:nvSpPr>
        <p:spPr>
          <a:xfrm>
            <a:off x="1792734" y="1828122"/>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5" action="ppaction://hlinksldjump"/>
            <a:extLst>
              <a:ext uri="{FF2B5EF4-FFF2-40B4-BE49-F238E27FC236}">
                <a16:creationId xmlns:a16="http://schemas.microsoft.com/office/drawing/2014/main" id="{6C1871B8-5E65-939D-E234-B81B00CA2294}"/>
              </a:ext>
            </a:extLst>
          </p:cNvPr>
          <p:cNvSpPr/>
          <p:nvPr/>
        </p:nvSpPr>
        <p:spPr>
          <a:xfrm>
            <a:off x="1792734" y="2293610"/>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6" action="ppaction://hlinksldjump"/>
            <a:extLst>
              <a:ext uri="{FF2B5EF4-FFF2-40B4-BE49-F238E27FC236}">
                <a16:creationId xmlns:a16="http://schemas.microsoft.com/office/drawing/2014/main" id="{32298536-3B14-D696-C4DC-3332F5E52636}"/>
              </a:ext>
            </a:extLst>
          </p:cNvPr>
          <p:cNvSpPr/>
          <p:nvPr/>
        </p:nvSpPr>
        <p:spPr>
          <a:xfrm>
            <a:off x="1792734" y="2759098"/>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71" name="Group 70">
            <a:extLst>
              <a:ext uri="{FF2B5EF4-FFF2-40B4-BE49-F238E27FC236}">
                <a16:creationId xmlns:a16="http://schemas.microsoft.com/office/drawing/2014/main" id="{108BA63A-7124-8860-5A1E-34C2D25F6626}"/>
              </a:ext>
            </a:extLst>
          </p:cNvPr>
          <p:cNvGrpSpPr/>
          <p:nvPr/>
        </p:nvGrpSpPr>
        <p:grpSpPr>
          <a:xfrm>
            <a:off x="9588935" y="1138877"/>
            <a:ext cx="1731876" cy="1158838"/>
            <a:chOff x="8170831" y="919871"/>
            <a:chExt cx="1731876" cy="1158838"/>
          </a:xfrm>
        </p:grpSpPr>
        <p:sp>
          <p:nvSpPr>
            <p:cNvPr id="37" name="Rectangle 36" descr="Appendix" title="Section 5">
              <a:hlinkClick r:id="rId7" action="ppaction://hlinksldjump"/>
              <a:extLst>
                <a:ext uri="{FF2B5EF4-FFF2-40B4-BE49-F238E27FC236}">
                  <a16:creationId xmlns:a16="http://schemas.microsoft.com/office/drawing/2014/main" id="{4E5E8511-B476-4830-8E79-DB3F8F54BD0E}"/>
                </a:ext>
              </a:extLst>
            </p:cNvPr>
            <p:cNvSpPr/>
            <p:nvPr/>
          </p:nvSpPr>
          <p:spPr>
            <a:xfrm>
              <a:off x="8170831" y="919871"/>
              <a:ext cx="1731875"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8" action="ppaction://hlinksldjump"/>
              <a:extLst>
                <a:ext uri="{FF2B5EF4-FFF2-40B4-BE49-F238E27FC236}">
                  <a16:creationId xmlns:a16="http://schemas.microsoft.com/office/drawing/2014/main" id="{CC617040-6EA3-22F3-5460-E23B5904119B}"/>
                </a:ext>
              </a:extLst>
            </p:cNvPr>
            <p:cNvSpPr/>
            <p:nvPr/>
          </p:nvSpPr>
          <p:spPr>
            <a:xfrm>
              <a:off x="8170831" y="1610709"/>
              <a:ext cx="1731876"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sp>
        <p:nvSpPr>
          <p:cNvPr id="24" name="Rectangle 23" descr="Headline results" title="Section 2">
            <a:hlinkClick r:id="rId9" action="ppaction://hlinksldjump"/>
            <a:extLst>
              <a:ext uri="{FF2B5EF4-FFF2-40B4-BE49-F238E27FC236}">
                <a16:creationId xmlns:a16="http://schemas.microsoft.com/office/drawing/2014/main" id="{908F9A59-76F8-4F59-8D74-8E768F473729}"/>
              </a:ext>
            </a:extLst>
          </p:cNvPr>
          <p:cNvSpPr/>
          <p:nvPr/>
        </p:nvSpPr>
        <p:spPr>
          <a:xfrm>
            <a:off x="3737213" y="1138877"/>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10" action="ppaction://hlinksldjump"/>
            <a:extLst>
              <a:ext uri="{FF2B5EF4-FFF2-40B4-BE49-F238E27FC236}">
                <a16:creationId xmlns:a16="http://schemas.microsoft.com/office/drawing/2014/main" id="{A123B665-4E67-D29D-AAA5-70B4C1419347}"/>
              </a:ext>
            </a:extLst>
          </p:cNvPr>
          <p:cNvSpPr/>
          <p:nvPr/>
        </p:nvSpPr>
        <p:spPr>
          <a:xfrm>
            <a:off x="3737213" y="1833453"/>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11" action="ppaction://hlinksldjump"/>
            <a:extLst>
              <a:ext uri="{FF2B5EF4-FFF2-40B4-BE49-F238E27FC236}">
                <a16:creationId xmlns:a16="http://schemas.microsoft.com/office/drawing/2014/main" id="{8EEC548F-71BF-7FE7-381C-F33C6A31A788}"/>
              </a:ext>
            </a:extLst>
          </p:cNvPr>
          <p:cNvSpPr/>
          <p:nvPr/>
        </p:nvSpPr>
        <p:spPr>
          <a:xfrm>
            <a:off x="3737213" y="2293881"/>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12" action="ppaction://hlinksldjump"/>
            <a:extLst>
              <a:ext uri="{FF2B5EF4-FFF2-40B4-BE49-F238E27FC236}">
                <a16:creationId xmlns:a16="http://schemas.microsoft.com/office/drawing/2014/main" id="{CB66034D-F183-1AE1-2054-9B13E81CC611}"/>
              </a:ext>
            </a:extLst>
          </p:cNvPr>
          <p:cNvSpPr/>
          <p:nvPr/>
        </p:nvSpPr>
        <p:spPr>
          <a:xfrm>
            <a:off x="3737213" y="2754309"/>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8" name="Rectangle 7">
            <a:hlinkClick r:id="rId13" action="ppaction://hlinksldjump"/>
            <a:extLst>
              <a:ext uri="{FF2B5EF4-FFF2-40B4-BE49-F238E27FC236}">
                <a16:creationId xmlns:a16="http://schemas.microsoft.com/office/drawing/2014/main" id="{74EEE4DB-4C23-6396-33D2-A6152C31A5D2}"/>
              </a:ext>
            </a:extLst>
          </p:cNvPr>
          <p:cNvSpPr/>
          <p:nvPr/>
        </p:nvSpPr>
        <p:spPr>
          <a:xfrm>
            <a:off x="3737213" y="3214738"/>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14" name="Rectangle 13" descr="Benchmarking" title="Section 3">
            <a:hlinkClick r:id="rId14" action="ppaction://hlinksldjump"/>
            <a:extLst>
              <a:ext uri="{FF2B5EF4-FFF2-40B4-BE49-F238E27FC236}">
                <a16:creationId xmlns:a16="http://schemas.microsoft.com/office/drawing/2014/main" id="{8F9BF9FF-62F1-8275-142B-BDBC26828802}"/>
              </a:ext>
            </a:extLst>
          </p:cNvPr>
          <p:cNvSpPr/>
          <p:nvPr/>
        </p:nvSpPr>
        <p:spPr>
          <a:xfrm>
            <a:off x="7635502" y="1138877"/>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4. </a:t>
            </a:r>
          </a:p>
          <a:p>
            <a:pPr algn="ctr"/>
            <a:r>
              <a:rPr lang="en-GB" sz="1200" b="1" dirty="0">
                <a:solidFill>
                  <a:schemeClr val="bg1"/>
                </a:solidFill>
                <a:latin typeface="Arial" panose="020B0604020202020204" pitchFamily="34" charset="0"/>
                <a:cs typeface="Arial" panose="020B0604020202020204" pitchFamily="34" charset="0"/>
              </a:rPr>
              <a:t>Change over time </a:t>
            </a:r>
          </a:p>
        </p:txBody>
      </p:sp>
      <p:sp>
        <p:nvSpPr>
          <p:cNvPr id="66" name="hyperlink_sh_1">
            <a:hlinkClick r:id="rId15" action="ppaction://hlinksldjump"/>
            <a:extLst>
              <a:ext uri="{FF2B5EF4-FFF2-40B4-BE49-F238E27FC236}">
                <a16:creationId xmlns:a16="http://schemas.microsoft.com/office/drawing/2014/main" id="{427B8045-8A9F-9926-21D3-BE1D3A5009D5}"/>
              </a:ext>
            </a:extLst>
          </p:cNvPr>
          <p:cNvSpPr/>
          <p:nvPr/>
        </p:nvSpPr>
        <p:spPr>
          <a:xfrm>
            <a:off x="7639652" y="182733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How to interpret change over time in this report</a:t>
            </a:r>
          </a:p>
        </p:txBody>
      </p:sp>
      <p:sp>
        <p:nvSpPr>
          <p:cNvPr id="15" name="hyperlink_sh_2">
            <a:hlinkClick r:id="rId16" action="ppaction://hlinksldjump"/>
            <a:extLst>
              <a:ext uri="{FF2B5EF4-FFF2-40B4-BE49-F238E27FC236}">
                <a16:creationId xmlns:a16="http://schemas.microsoft.com/office/drawing/2014/main" id="{66174255-67F0-984B-DFEB-E9EAABEF7847}"/>
              </a:ext>
            </a:extLst>
          </p:cNvPr>
          <p:cNvSpPr/>
          <p:nvPr/>
        </p:nvSpPr>
        <p:spPr>
          <a:xfrm>
            <a:off x="7644458" y="215973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 Support while waiting </a:t>
            </a:r>
            <a:endParaRPr lang="en-GB" sz="1000" dirty="0">
              <a:solidFill>
                <a:schemeClr val="bg1"/>
              </a:solidFill>
              <a:latin typeface="Arial" panose="020B0604020202020204" pitchFamily="34" charset="0"/>
              <a:cs typeface="Arial" panose="020B0604020202020204" pitchFamily="34" charset="0"/>
            </a:endParaRPr>
          </a:p>
        </p:txBody>
      </p:sp>
      <p:sp>
        <p:nvSpPr>
          <p:cNvPr id="16" name="hyperlink_sh_3">
            <a:hlinkClick r:id="rId17" action="ppaction://hlinksldjump"/>
            <a:extLst>
              <a:ext uri="{FF2B5EF4-FFF2-40B4-BE49-F238E27FC236}">
                <a16:creationId xmlns:a16="http://schemas.microsoft.com/office/drawing/2014/main" id="{B73CAEF0-5E57-A010-E6F3-D6A9F8D67270}"/>
              </a:ext>
            </a:extLst>
          </p:cNvPr>
          <p:cNvSpPr/>
          <p:nvPr/>
        </p:nvSpPr>
        <p:spPr>
          <a:xfrm>
            <a:off x="7644458" y="249212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2. Mental health team </a:t>
            </a:r>
          </a:p>
        </p:txBody>
      </p:sp>
      <p:sp>
        <p:nvSpPr>
          <p:cNvPr id="18" name="hyperlink_sh_4">
            <a:hlinkClick r:id="rId18" action="ppaction://hlinksldjump"/>
            <a:extLst>
              <a:ext uri="{FF2B5EF4-FFF2-40B4-BE49-F238E27FC236}">
                <a16:creationId xmlns:a16="http://schemas.microsoft.com/office/drawing/2014/main" id="{D8E1A833-FCF9-B11E-F89C-923CDBEE6318}"/>
              </a:ext>
            </a:extLst>
          </p:cNvPr>
          <p:cNvSpPr/>
          <p:nvPr/>
        </p:nvSpPr>
        <p:spPr>
          <a:xfrm>
            <a:off x="7644458" y="2824524"/>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3. Your care</a:t>
            </a:r>
          </a:p>
        </p:txBody>
      </p:sp>
      <p:sp>
        <p:nvSpPr>
          <p:cNvPr id="30" name="hyperlink_sh_5">
            <a:hlinkClick r:id="rId19" action="ppaction://hlinksldjump"/>
            <a:extLst>
              <a:ext uri="{FF2B5EF4-FFF2-40B4-BE49-F238E27FC236}">
                <a16:creationId xmlns:a16="http://schemas.microsoft.com/office/drawing/2014/main" id="{7A9E5D22-9BC7-3C89-BA8B-7C77B2748109}"/>
              </a:ext>
            </a:extLst>
          </p:cNvPr>
          <p:cNvSpPr/>
          <p:nvPr/>
        </p:nvSpPr>
        <p:spPr>
          <a:xfrm>
            <a:off x="7644458" y="315692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4. Medication</a:t>
            </a:r>
          </a:p>
        </p:txBody>
      </p:sp>
      <p:sp>
        <p:nvSpPr>
          <p:cNvPr id="13" name="hyperlink_sh_6">
            <a:hlinkClick r:id="rId20" action="ppaction://hlinksldjump"/>
            <a:extLst>
              <a:ext uri="{FF2B5EF4-FFF2-40B4-BE49-F238E27FC236}">
                <a16:creationId xmlns:a16="http://schemas.microsoft.com/office/drawing/2014/main" id="{2407D79D-7E95-646C-4B66-DBF65FBD4AA0}"/>
              </a:ext>
            </a:extLst>
          </p:cNvPr>
          <p:cNvSpPr/>
          <p:nvPr/>
        </p:nvSpPr>
        <p:spPr>
          <a:xfrm>
            <a:off x="7644458" y="3489318"/>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5. Psychological therapies </a:t>
            </a:r>
          </a:p>
        </p:txBody>
      </p:sp>
      <p:sp>
        <p:nvSpPr>
          <p:cNvPr id="41" name="hyperlink_sh_7">
            <a:hlinkClick r:id="rId21" action="ppaction://hlinksldjump"/>
            <a:extLst>
              <a:ext uri="{FF2B5EF4-FFF2-40B4-BE49-F238E27FC236}">
                <a16:creationId xmlns:a16="http://schemas.microsoft.com/office/drawing/2014/main" id="{14F189CA-2821-371E-27A9-5A03751A2B56}"/>
              </a:ext>
            </a:extLst>
          </p:cNvPr>
          <p:cNvSpPr/>
          <p:nvPr/>
        </p:nvSpPr>
        <p:spPr>
          <a:xfrm>
            <a:off x="7644458" y="382171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6. Crisis care support </a:t>
            </a:r>
          </a:p>
        </p:txBody>
      </p:sp>
      <p:sp>
        <p:nvSpPr>
          <p:cNvPr id="43" name="hyperlink_sh_8">
            <a:hlinkClick r:id="rId22" action="ppaction://hlinksldjump"/>
            <a:extLst>
              <a:ext uri="{FF2B5EF4-FFF2-40B4-BE49-F238E27FC236}">
                <a16:creationId xmlns:a16="http://schemas.microsoft.com/office/drawing/2014/main" id="{55FC6AE2-08EA-B98E-0AAD-4DA39DB48E40}"/>
              </a:ext>
            </a:extLst>
          </p:cNvPr>
          <p:cNvSpPr/>
          <p:nvPr/>
        </p:nvSpPr>
        <p:spPr>
          <a:xfrm>
            <a:off x="7644458" y="4154112"/>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Crisis care access </a:t>
            </a:r>
          </a:p>
        </p:txBody>
      </p:sp>
      <p:sp>
        <p:nvSpPr>
          <p:cNvPr id="44" name="hyperlink_sh_9">
            <a:hlinkClick r:id="rId23" action="ppaction://hlinksldjump"/>
            <a:extLst>
              <a:ext uri="{FF2B5EF4-FFF2-40B4-BE49-F238E27FC236}">
                <a16:creationId xmlns:a16="http://schemas.microsoft.com/office/drawing/2014/main" id="{1C6F6F1F-FB11-07A5-272B-A1D1E9816438}"/>
              </a:ext>
            </a:extLst>
          </p:cNvPr>
          <p:cNvSpPr/>
          <p:nvPr/>
        </p:nvSpPr>
        <p:spPr>
          <a:xfrm>
            <a:off x="7644458" y="448650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8. </a:t>
            </a:r>
            <a:r>
              <a:rPr lang="en-GB" sz="1000" dirty="0">
                <a:solidFill>
                  <a:schemeClr val="bg1"/>
                </a:solidFill>
                <a:latin typeface="Arial" panose="020B0604020202020204" pitchFamily="34" charset="0"/>
                <a:cs typeface="Arial" panose="020B0604020202020204" pitchFamily="34" charset="0"/>
              </a:rPr>
              <a:t>Support with other areas of life</a:t>
            </a:r>
            <a:endParaRPr lang="en-US" sz="1000" dirty="0">
              <a:solidFill>
                <a:schemeClr val="bg1"/>
              </a:solidFill>
              <a:latin typeface="Arial" panose="020B0604020202020204" pitchFamily="34" charset="0"/>
              <a:cs typeface="Arial" panose="020B0604020202020204" pitchFamily="34" charset="0"/>
            </a:endParaRPr>
          </a:p>
        </p:txBody>
      </p:sp>
      <p:sp>
        <p:nvSpPr>
          <p:cNvPr id="45" name="hyperlink_sh_10">
            <a:hlinkClick r:id="rId24" action="ppaction://hlinksldjump"/>
            <a:extLst>
              <a:ext uri="{FF2B5EF4-FFF2-40B4-BE49-F238E27FC236}">
                <a16:creationId xmlns:a16="http://schemas.microsoft.com/office/drawing/2014/main" id="{4C37B293-E045-7A0F-045D-E8DB7F1C68F8}"/>
              </a:ext>
            </a:extLst>
          </p:cNvPr>
          <p:cNvSpPr/>
          <p:nvPr/>
        </p:nvSpPr>
        <p:spPr>
          <a:xfrm>
            <a:off x="7644458" y="4818906"/>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9. Support in accessing care </a:t>
            </a:r>
          </a:p>
        </p:txBody>
      </p:sp>
      <p:sp>
        <p:nvSpPr>
          <p:cNvPr id="46" name="hyperlink_sh_1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5" action="ppaction://hlinksldjump"/>
            <a:extLst>
              <a:ext uri="{FF2B5EF4-FFF2-40B4-BE49-F238E27FC236}">
                <a16:creationId xmlns:a16="http://schemas.microsoft.com/office/drawing/2014/main" id="{9159FE9E-41B9-7406-2FA8-9B8FF84F7183}"/>
              </a:ext>
            </a:extLst>
          </p:cNvPr>
          <p:cNvSpPr/>
          <p:nvPr/>
        </p:nvSpPr>
        <p:spPr>
          <a:xfrm>
            <a:off x="7644458" y="515130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10. Respect, dignity and compassion </a:t>
            </a:r>
          </a:p>
        </p:txBody>
      </p:sp>
      <p:sp>
        <p:nvSpPr>
          <p:cNvPr id="48" name="hyperlink_sh_12"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6" action="ppaction://hlinksldjump"/>
            <a:extLst>
              <a:ext uri="{FF2B5EF4-FFF2-40B4-BE49-F238E27FC236}">
                <a16:creationId xmlns:a16="http://schemas.microsoft.com/office/drawing/2014/main" id="{68C0F7CC-1986-3BDE-EE95-F1C22CBD0C42}"/>
              </a:ext>
            </a:extLst>
          </p:cNvPr>
          <p:cNvSpPr/>
          <p:nvPr/>
        </p:nvSpPr>
        <p:spPr>
          <a:xfrm>
            <a:off x="7644458" y="548370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11. Overall experience </a:t>
            </a:r>
          </a:p>
        </p:txBody>
      </p:sp>
      <p:sp>
        <p:nvSpPr>
          <p:cNvPr id="49" name="hyperlink_sh_1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7" action="ppaction://hlinksldjump"/>
            <a:extLst>
              <a:ext uri="{FF2B5EF4-FFF2-40B4-BE49-F238E27FC236}">
                <a16:creationId xmlns:a16="http://schemas.microsoft.com/office/drawing/2014/main" id="{6A76EFD1-DDAE-0F03-9E93-14EA8B1DD4BB}"/>
              </a:ext>
            </a:extLst>
          </p:cNvPr>
          <p:cNvSpPr/>
          <p:nvPr/>
        </p:nvSpPr>
        <p:spPr>
          <a:xfrm>
            <a:off x="7644458" y="581610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12. Feedback </a:t>
            </a:r>
          </a:p>
        </p:txBody>
      </p:sp>
      <p:sp>
        <p:nvSpPr>
          <p:cNvPr id="25" name="Rectangle 24" descr="Benchmarking" title="Section 3">
            <a:hlinkClick r:id="rId28" action="ppaction://hlinksldjump"/>
            <a:extLst>
              <a:ext uri="{FF2B5EF4-FFF2-40B4-BE49-F238E27FC236}">
                <a16:creationId xmlns:a16="http://schemas.microsoft.com/office/drawing/2014/main" id="{EA1645F7-304F-4EE5-A389-9616276616EB}"/>
              </a:ext>
            </a:extLst>
          </p:cNvPr>
          <p:cNvSpPr/>
          <p:nvPr/>
        </p:nvSpPr>
        <p:spPr>
          <a:xfrm>
            <a:off x="5681692" y="1139360"/>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28" name="Rectangle 27">
            <a:hlinkClick r:id="rId29" action="ppaction://hlinksldjump"/>
            <a:extLst>
              <a:ext uri="{FF2B5EF4-FFF2-40B4-BE49-F238E27FC236}">
                <a16:creationId xmlns:a16="http://schemas.microsoft.com/office/drawing/2014/main" id="{EEDEB057-C9E1-4873-9C6D-5E0A2FE85217}"/>
              </a:ext>
            </a:extLst>
          </p:cNvPr>
          <p:cNvSpPr/>
          <p:nvPr/>
        </p:nvSpPr>
        <p:spPr>
          <a:xfrm>
            <a:off x="5684298" y="248754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Support while waiting </a:t>
            </a:r>
            <a:endParaRPr lang="en-GB" sz="1000" dirty="0">
              <a:latin typeface="Arial" panose="020B0604020202020204" pitchFamily="34" charset="0"/>
              <a:cs typeface="Arial" panose="020B0604020202020204" pitchFamily="34" charset="0"/>
            </a:endParaRPr>
          </a:p>
        </p:txBody>
      </p:sp>
      <p:sp>
        <p:nvSpPr>
          <p:cNvPr id="29" name="Rectangle 28">
            <a:hlinkClick r:id="rId30" action="ppaction://hlinksldjump"/>
            <a:extLst>
              <a:ext uri="{FF2B5EF4-FFF2-40B4-BE49-F238E27FC236}">
                <a16:creationId xmlns:a16="http://schemas.microsoft.com/office/drawing/2014/main" id="{0CA15BC4-4E0F-48CF-99A0-B1C9706DE620}"/>
              </a:ext>
            </a:extLst>
          </p:cNvPr>
          <p:cNvSpPr/>
          <p:nvPr/>
        </p:nvSpPr>
        <p:spPr>
          <a:xfrm>
            <a:off x="5684298" y="281806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Mental health team </a:t>
            </a:r>
          </a:p>
        </p:txBody>
      </p:sp>
      <p:sp>
        <p:nvSpPr>
          <p:cNvPr id="31" name="Rectangle 30">
            <a:hlinkClick r:id="rId31" action="ppaction://hlinksldjump"/>
            <a:extLst>
              <a:ext uri="{FF2B5EF4-FFF2-40B4-BE49-F238E27FC236}">
                <a16:creationId xmlns:a16="http://schemas.microsoft.com/office/drawing/2014/main" id="{1E29F054-6151-44B2-96AA-890D18080E77}"/>
              </a:ext>
            </a:extLst>
          </p:cNvPr>
          <p:cNvSpPr/>
          <p:nvPr/>
        </p:nvSpPr>
        <p:spPr>
          <a:xfrm>
            <a:off x="5684298" y="314859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a:t>
            </a:r>
            <a:r>
              <a:rPr lang="en-GB" sz="1000" dirty="0">
                <a:solidFill>
                  <a:schemeClr val="bg1"/>
                </a:solidFill>
                <a:latin typeface="Arial" panose="020B0604020202020204" pitchFamily="34" charset="0"/>
                <a:cs typeface="Arial" panose="020B0604020202020204" pitchFamily="34" charset="0"/>
              </a:rPr>
              <a:t>Your care</a:t>
            </a:r>
            <a:endParaRPr lang="en-GB" sz="1000" dirty="0">
              <a:latin typeface="Arial" panose="020B0604020202020204" pitchFamily="34" charset="0"/>
              <a:cs typeface="Arial" panose="020B0604020202020204" pitchFamily="34" charset="0"/>
            </a:endParaRPr>
          </a:p>
        </p:txBody>
      </p:sp>
      <p:sp>
        <p:nvSpPr>
          <p:cNvPr id="33" name="Rectangle 32">
            <a:hlinkClick r:id="rId32" action="ppaction://hlinksldjump"/>
            <a:extLst>
              <a:ext uri="{FF2B5EF4-FFF2-40B4-BE49-F238E27FC236}">
                <a16:creationId xmlns:a16="http://schemas.microsoft.com/office/drawing/2014/main" id="{9BB3E8A1-60D9-484B-B36E-FA82BBC3101F}"/>
              </a:ext>
            </a:extLst>
          </p:cNvPr>
          <p:cNvSpPr/>
          <p:nvPr/>
        </p:nvSpPr>
        <p:spPr>
          <a:xfrm>
            <a:off x="5684298" y="347911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Medication</a:t>
            </a:r>
          </a:p>
        </p:txBody>
      </p:sp>
      <p:sp>
        <p:nvSpPr>
          <p:cNvPr id="34" name="Rectangle 33">
            <a:hlinkClick r:id="rId33" action="ppaction://hlinksldjump"/>
            <a:extLst>
              <a:ext uri="{FF2B5EF4-FFF2-40B4-BE49-F238E27FC236}">
                <a16:creationId xmlns:a16="http://schemas.microsoft.com/office/drawing/2014/main" id="{25E87DF0-B96C-41D1-AE07-960500135E1E}"/>
              </a:ext>
            </a:extLst>
          </p:cNvPr>
          <p:cNvSpPr/>
          <p:nvPr/>
        </p:nvSpPr>
        <p:spPr>
          <a:xfrm>
            <a:off x="5691023" y="380963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5. Psychological therapies </a:t>
            </a:r>
          </a:p>
        </p:txBody>
      </p:sp>
      <p:sp>
        <p:nvSpPr>
          <p:cNvPr id="35" name="Rectangle 34">
            <a:hlinkClick r:id="rId34" action="ppaction://hlinksldjump"/>
            <a:extLst>
              <a:ext uri="{FF2B5EF4-FFF2-40B4-BE49-F238E27FC236}">
                <a16:creationId xmlns:a16="http://schemas.microsoft.com/office/drawing/2014/main" id="{7DA86D7C-26C4-42D5-A090-C39B89193D9D}"/>
              </a:ext>
            </a:extLst>
          </p:cNvPr>
          <p:cNvSpPr/>
          <p:nvPr/>
        </p:nvSpPr>
        <p:spPr>
          <a:xfrm>
            <a:off x="5691023" y="414015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Crisis care support </a:t>
            </a:r>
          </a:p>
        </p:txBody>
      </p:sp>
      <p:sp>
        <p:nvSpPr>
          <p:cNvPr id="27" name="Rectangle 26">
            <a:hlinkClick r:id="rId35" action="ppaction://hlinksldjump"/>
            <a:extLst>
              <a:ext uri="{FF2B5EF4-FFF2-40B4-BE49-F238E27FC236}">
                <a16:creationId xmlns:a16="http://schemas.microsoft.com/office/drawing/2014/main" id="{44F2F6FA-0C0B-481C-A673-33152D11AAAC}"/>
              </a:ext>
            </a:extLst>
          </p:cNvPr>
          <p:cNvSpPr/>
          <p:nvPr/>
        </p:nvSpPr>
        <p:spPr>
          <a:xfrm>
            <a:off x="5691023" y="447067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Crisis care access </a:t>
            </a:r>
          </a:p>
        </p:txBody>
      </p:sp>
      <p:sp>
        <p:nvSpPr>
          <p:cNvPr id="38" name="Rectangle 37">
            <a:hlinkClick r:id="rId36" action="ppaction://hlinksldjump"/>
            <a:extLst>
              <a:ext uri="{FF2B5EF4-FFF2-40B4-BE49-F238E27FC236}">
                <a16:creationId xmlns:a16="http://schemas.microsoft.com/office/drawing/2014/main" id="{9015250A-D86D-4D82-85D7-1283929DD9C9}"/>
              </a:ext>
            </a:extLst>
          </p:cNvPr>
          <p:cNvSpPr/>
          <p:nvPr/>
        </p:nvSpPr>
        <p:spPr>
          <a:xfrm>
            <a:off x="5687147" y="480120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a:t>
            </a:r>
            <a:r>
              <a:rPr lang="en-GB" sz="1000" dirty="0">
                <a:latin typeface="Arial" panose="020B0604020202020204" pitchFamily="34" charset="0"/>
                <a:cs typeface="Arial" panose="020B0604020202020204" pitchFamily="34" charset="0"/>
              </a:rPr>
              <a:t>Support with other areas of life</a:t>
            </a:r>
            <a:endParaRPr lang="en-US" sz="1000" dirty="0">
              <a:latin typeface="Arial" panose="020B0604020202020204" pitchFamily="34" charset="0"/>
              <a:cs typeface="Arial" panose="020B0604020202020204" pitchFamily="34" charset="0"/>
            </a:endParaRPr>
          </a:p>
        </p:txBody>
      </p:sp>
      <p:sp>
        <p:nvSpPr>
          <p:cNvPr id="39" name="Rectangle 38">
            <a:hlinkClick r:id="rId37" action="ppaction://hlinksldjump"/>
            <a:extLst>
              <a:ext uri="{FF2B5EF4-FFF2-40B4-BE49-F238E27FC236}">
                <a16:creationId xmlns:a16="http://schemas.microsoft.com/office/drawing/2014/main" id="{1687077D-9FC5-4C26-BB0B-FF5F29387138}"/>
              </a:ext>
            </a:extLst>
          </p:cNvPr>
          <p:cNvSpPr/>
          <p:nvPr/>
        </p:nvSpPr>
        <p:spPr>
          <a:xfrm>
            <a:off x="5691023" y="513172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Support in accessing care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8" action="ppaction://hlinksldjump"/>
            <a:extLst>
              <a:ext uri="{FF2B5EF4-FFF2-40B4-BE49-F238E27FC236}">
                <a16:creationId xmlns:a16="http://schemas.microsoft.com/office/drawing/2014/main" id="{3ACD54E0-24EE-44C5-A2F9-B801028CDD97}"/>
              </a:ext>
            </a:extLst>
          </p:cNvPr>
          <p:cNvSpPr/>
          <p:nvPr/>
        </p:nvSpPr>
        <p:spPr>
          <a:xfrm>
            <a:off x="5687147" y="546224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Respect, dignity and compassion </a:t>
            </a:r>
          </a:p>
        </p:txBody>
      </p:sp>
      <p:sp>
        <p:nvSpPr>
          <p:cNvPr id="2" name="Rectangle 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9" action="ppaction://hlinksldjump"/>
            <a:extLst>
              <a:ext uri="{FF2B5EF4-FFF2-40B4-BE49-F238E27FC236}">
                <a16:creationId xmlns:a16="http://schemas.microsoft.com/office/drawing/2014/main" id="{F88FD43B-9041-5DD4-BAC1-4F221438979F}"/>
              </a:ext>
            </a:extLst>
          </p:cNvPr>
          <p:cNvSpPr/>
          <p:nvPr/>
        </p:nvSpPr>
        <p:spPr>
          <a:xfrm>
            <a:off x="5691023" y="579276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11. Overall experience </a:t>
            </a:r>
          </a:p>
        </p:txBody>
      </p:sp>
      <p:sp>
        <p:nvSpPr>
          <p:cNvPr id="4" name="Rectangle 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40" action="ppaction://hlinksldjump"/>
            <a:extLst>
              <a:ext uri="{FF2B5EF4-FFF2-40B4-BE49-F238E27FC236}">
                <a16:creationId xmlns:a16="http://schemas.microsoft.com/office/drawing/2014/main" id="{9B8D2695-C86E-583D-5592-16868118F344}"/>
              </a:ext>
            </a:extLst>
          </p:cNvPr>
          <p:cNvSpPr/>
          <p:nvPr/>
        </p:nvSpPr>
        <p:spPr>
          <a:xfrm>
            <a:off x="5691023" y="612329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Feedback </a:t>
            </a:r>
          </a:p>
        </p:txBody>
      </p:sp>
      <p:sp>
        <p:nvSpPr>
          <p:cNvPr id="42" name="Rectangle 41">
            <a:hlinkClick r:id="rId41" action="ppaction://hlinksldjump"/>
            <a:extLst>
              <a:ext uri="{FF2B5EF4-FFF2-40B4-BE49-F238E27FC236}">
                <a16:creationId xmlns:a16="http://schemas.microsoft.com/office/drawing/2014/main" id="{26A36D8D-6D41-BD55-BC20-32CDA1D6E6A1}"/>
              </a:ext>
            </a:extLst>
          </p:cNvPr>
          <p:cNvSpPr/>
          <p:nvPr/>
        </p:nvSpPr>
        <p:spPr>
          <a:xfrm>
            <a:off x="5684298" y="1827333"/>
            <a:ext cx="1728000" cy="3339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2" name="Rectangle 21">
            <a:hlinkClick r:id="rId42" action="ppaction://hlinksldjump"/>
            <a:extLst>
              <a:ext uri="{FF2B5EF4-FFF2-40B4-BE49-F238E27FC236}">
                <a16:creationId xmlns:a16="http://schemas.microsoft.com/office/drawing/2014/main" id="{1B81EB17-947F-D5B4-1DB0-378E2A143214}"/>
              </a:ext>
            </a:extLst>
          </p:cNvPr>
          <p:cNvSpPr/>
          <p:nvPr/>
        </p:nvSpPr>
        <p:spPr>
          <a:xfrm>
            <a:off x="5684298" y="215702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8163-5FC2-0CD0-A932-147D0C51AE4A}"/>
            </a:ext>
          </a:extLst>
        </p:cNvPr>
        <p:cNvGrpSpPr/>
        <p:nvPr/>
      </p:nvGrpSpPr>
      <p:grpSpPr>
        <a:xfrm>
          <a:off x="0" y="0"/>
          <a:ext cx="0" cy="0"/>
          <a:chOff x="0" y="0"/>
          <a:chExt cx="0" cy="0"/>
        </a:xfrm>
      </p:grpSpPr>
      <p:graphicFrame>
        <p:nvGraphicFramePr>
          <p:cNvPr id="2" name="Q13" descr="A chart showing how your Trust scored for Q12 compared with other trusts that took part; using the ‘expected range’ analysis technique. ">
            <a:extLst>
              <a:ext uri="{FF2B5EF4-FFF2-40B4-BE49-F238E27FC236}">
                <a16:creationId xmlns:a16="http://schemas.microsoft.com/office/drawing/2014/main" id="{7E42D0C9-D50C-3E30-DC73-C85ACA4A01F7}"/>
              </a:ext>
            </a:extLst>
          </p:cNvPr>
          <p:cNvGraphicFramePr/>
          <p:nvPr>
            <p:extLst>
              <p:ext uri="{D42A27DB-BD31-4B8C-83A1-F6EECF244321}">
                <p14:modId xmlns:p14="http://schemas.microsoft.com/office/powerpoint/2010/main" val="1543284239"/>
              </p:ext>
            </p:extLst>
          </p:nvPr>
        </p:nvGraphicFramePr>
        <p:xfrm>
          <a:off x="171672" y="3159760"/>
          <a:ext cx="8246527" cy="9851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A6ACA7D5-3901-EA52-DA20-8FEF9D4D3AE1}"/>
              </a:ext>
            </a:extLst>
          </p:cNvPr>
          <p:cNvGraphicFramePr>
            <a:graphicFrameLocks noGrp="1"/>
          </p:cNvGraphicFramePr>
          <p:nvPr>
            <p:extLst>
              <p:ext uri="{D42A27DB-BD31-4B8C-83A1-F6EECF244321}">
                <p14:modId xmlns:p14="http://schemas.microsoft.com/office/powerpoint/2010/main" val="2191375213"/>
              </p:ext>
            </p:extLst>
          </p:nvPr>
        </p:nvGraphicFramePr>
        <p:xfrm>
          <a:off x="8464672" y="1630492"/>
          <a:ext cx="3382326" cy="278970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7958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81676125"/>
                  </a:ext>
                </a:extLst>
              </a:tr>
              <a:tr h="47017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74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50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8DFDEE7-48FD-7330-4254-830C7D0A2F23}"/>
              </a:ext>
            </a:extLst>
          </p:cNvPr>
          <p:cNvGrpSpPr/>
          <p:nvPr/>
        </p:nvGrpSpPr>
        <p:grpSpPr>
          <a:xfrm>
            <a:off x="162343" y="1436456"/>
            <a:ext cx="8246527" cy="1796400"/>
            <a:chOff x="408071" y="1436456"/>
            <a:chExt cx="8246527" cy="1509861"/>
          </a:xfrm>
        </p:grpSpPr>
        <p:graphicFrame>
          <p:nvGraphicFramePr>
            <p:cNvPr id="15" name="Q12">
              <a:extLst>
                <a:ext uri="{FF2B5EF4-FFF2-40B4-BE49-F238E27FC236}">
                  <a16:creationId xmlns:a16="http://schemas.microsoft.com/office/drawing/2014/main" id="{FF546673-3C69-8F1A-BFD8-4A5E81F1931F}"/>
                </a:ext>
              </a:extLst>
            </p:cNvPr>
            <p:cNvGraphicFramePr/>
            <p:nvPr>
              <p:extLst>
                <p:ext uri="{D42A27DB-BD31-4B8C-83A1-F6EECF244321}">
                  <p14:modId xmlns:p14="http://schemas.microsoft.com/office/powerpoint/2010/main" val="2430469377"/>
                </p:ext>
              </p:extLst>
            </p:nvPr>
          </p:nvGraphicFramePr>
          <p:xfrm>
            <a:off x="408071" y="1436456"/>
            <a:ext cx="8246527" cy="1509861"/>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8A5F60F1-0622-FADA-505B-3ADA3B5544E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BB1462-CB46-BF33-446B-0DBC4D427F8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263487C-2375-0F4F-93C0-4053B1E6B15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64DF60D6-097B-D6CA-8406-5B7777A619FE}"/>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spTree>
    <p:extLst>
      <p:ext uri="{BB962C8B-B14F-4D97-AF65-F5344CB8AC3E}">
        <p14:creationId xmlns:p14="http://schemas.microsoft.com/office/powerpoint/2010/main" val="222431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Your care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3" descr="A bar chart showing the range of section scores for all NHS trusts for Section 1 (Health and social care workers).">
            <a:extLst>
              <a:ext uri="{FF2B5EF4-FFF2-40B4-BE49-F238E27FC236}">
                <a16:creationId xmlns:a16="http://schemas.microsoft.com/office/drawing/2014/main" id="{0B2D180B-26BF-4A7B-B630-6F76EC70C4FE}"/>
              </a:ext>
            </a:extLst>
          </p:cNvPr>
          <p:cNvGraphicFramePr/>
          <p:nvPr>
            <p:extLst>
              <p:ext uri="{D42A27DB-BD31-4B8C-83A1-F6EECF244321}">
                <p14:modId xmlns:p14="http://schemas.microsoft.com/office/powerpoint/2010/main" val="345040318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77324297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18" descr="A chart showing how your Trust scored for Q13 compared with other trusts that took part; using the ‘expected range’ analysis technique. ">
            <a:extLst>
              <a:ext uri="{FF2B5EF4-FFF2-40B4-BE49-F238E27FC236}">
                <a16:creationId xmlns:a16="http://schemas.microsoft.com/office/drawing/2014/main" id="{03195D02-756C-524B-62FE-DD7A9065B10B}"/>
              </a:ext>
            </a:extLst>
          </p:cNvPr>
          <p:cNvGraphicFramePr>
            <a:graphicFrameLocks/>
          </p:cNvGraphicFramePr>
          <p:nvPr>
            <p:extLst>
              <p:ext uri="{D42A27DB-BD31-4B8C-83A1-F6EECF244321}">
                <p14:modId xmlns:p14="http://schemas.microsoft.com/office/powerpoint/2010/main" val="2073956204"/>
              </p:ext>
            </p:extLst>
          </p:nvPr>
        </p:nvGraphicFramePr>
        <p:xfrm>
          <a:off x="145964" y="5201713"/>
          <a:ext cx="8246527" cy="9306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Q17" descr="A chart showing how your Trust scored for Q13 compared with other trusts that took part; using the ‘expected range’ analysis technique. ">
            <a:extLst>
              <a:ext uri="{FF2B5EF4-FFF2-40B4-BE49-F238E27FC236}">
                <a16:creationId xmlns:a16="http://schemas.microsoft.com/office/drawing/2014/main" id="{6FE31453-F3E6-FB64-5AD0-E4F268EA0544}"/>
              </a:ext>
            </a:extLst>
          </p:cNvPr>
          <p:cNvGraphicFramePr/>
          <p:nvPr>
            <p:extLst>
              <p:ext uri="{D42A27DB-BD31-4B8C-83A1-F6EECF244321}">
                <p14:modId xmlns:p14="http://schemas.microsoft.com/office/powerpoint/2010/main" val="2993064932"/>
              </p:ext>
            </p:extLst>
          </p:nvPr>
        </p:nvGraphicFramePr>
        <p:xfrm>
          <a:off x="86126" y="3502315"/>
          <a:ext cx="8246527" cy="17964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Your care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7" name="Q16"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282310797"/>
              </p:ext>
            </p:extLst>
          </p:nvPr>
        </p:nvGraphicFramePr>
        <p:xfrm>
          <a:off x="161682" y="3064920"/>
          <a:ext cx="8246527" cy="112438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4626" y="1268520"/>
            <a:ext cx="8246527" cy="1796400"/>
            <a:chOff x="380078" y="1436456"/>
            <a:chExt cx="8246527" cy="1509861"/>
          </a:xfrm>
        </p:grpSpPr>
        <p:graphicFrame>
          <p:nvGraphicFramePr>
            <p:cNvPr id="15" name="Q15">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187428128"/>
                </p:ext>
              </p:extLst>
            </p:nvPr>
          </p:nvGraphicFramePr>
          <p:xfrm>
            <a:off x="380078" y="1436456"/>
            <a:ext cx="8246527" cy="1509861"/>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28688" y="2009158"/>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3BD58BF9-3245-459D-D1B1-DFA9D13DF14B}"/>
              </a:ext>
            </a:extLst>
          </p:cNvPr>
          <p:cNvGraphicFramePr>
            <a:graphicFrameLocks noGrp="1"/>
          </p:cNvGraphicFramePr>
          <p:nvPr>
            <p:extLst>
              <p:ext uri="{D42A27DB-BD31-4B8C-83A1-F6EECF244321}">
                <p14:modId xmlns:p14="http://schemas.microsoft.com/office/powerpoint/2010/main" val="4112422500"/>
              </p:ext>
            </p:extLst>
          </p:nvPr>
        </p:nvGraphicFramePr>
        <p:xfrm>
          <a:off x="8505371" y="1628747"/>
          <a:ext cx="3380399" cy="4813142"/>
        </p:xfrm>
        <a:graphic>
          <a:graphicData uri="http://schemas.openxmlformats.org/drawingml/2006/table">
            <a:tbl>
              <a:tblPr firstRow="1" bandRow="1">
                <a:tableStyleId>{5940675A-B579-460E-94D1-54222C63F5DA}</a:tableStyleId>
              </a:tblPr>
              <a:tblGrid>
                <a:gridCol w="71959">
                  <a:extLst>
                    <a:ext uri="{9D8B030D-6E8A-4147-A177-3AD203B41FA5}">
                      <a16:colId xmlns:a16="http://schemas.microsoft.com/office/drawing/2014/main" val="3601460425"/>
                    </a:ext>
                  </a:extLst>
                </a:gridCol>
                <a:gridCol w="749751">
                  <a:extLst>
                    <a:ext uri="{9D8B030D-6E8A-4147-A177-3AD203B41FA5}">
                      <a16:colId xmlns:a16="http://schemas.microsoft.com/office/drawing/2014/main" val="4049772561"/>
                    </a:ext>
                  </a:extLst>
                </a:gridCol>
                <a:gridCol w="693363">
                  <a:extLst>
                    <a:ext uri="{9D8B030D-6E8A-4147-A177-3AD203B41FA5}">
                      <a16:colId xmlns:a16="http://schemas.microsoft.com/office/drawing/2014/main" val="761297345"/>
                    </a:ext>
                  </a:extLst>
                </a:gridCol>
                <a:gridCol w="466331">
                  <a:extLst>
                    <a:ext uri="{9D8B030D-6E8A-4147-A177-3AD203B41FA5}">
                      <a16:colId xmlns:a16="http://schemas.microsoft.com/office/drawing/2014/main" val="2986169346"/>
                    </a:ext>
                  </a:extLst>
                </a:gridCol>
                <a:gridCol w="466332">
                  <a:extLst>
                    <a:ext uri="{9D8B030D-6E8A-4147-A177-3AD203B41FA5}">
                      <a16:colId xmlns:a16="http://schemas.microsoft.com/office/drawing/2014/main" val="2645485451"/>
                    </a:ext>
                  </a:extLst>
                </a:gridCol>
                <a:gridCol w="466331">
                  <a:extLst>
                    <a:ext uri="{9D8B030D-6E8A-4147-A177-3AD203B41FA5}">
                      <a16:colId xmlns:a16="http://schemas.microsoft.com/office/drawing/2014/main" val="457178370"/>
                    </a:ext>
                  </a:extLst>
                </a:gridCol>
                <a:gridCol w="466332">
                  <a:extLst>
                    <a:ext uri="{9D8B030D-6E8A-4147-A177-3AD203B41FA5}">
                      <a16:colId xmlns:a16="http://schemas.microsoft.com/office/drawing/2014/main" val="1607234817"/>
                    </a:ext>
                  </a:extLst>
                </a:gridCol>
              </a:tblGrid>
              <a:tr h="20740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9498098"/>
                  </a:ext>
                </a:extLst>
              </a:tr>
              <a:tr h="54981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09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59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31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2364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8D693-CCEF-0F8D-60FE-4847F1C57CB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ADCA1AD-9477-A30C-10E5-87E8C66B90F3}"/>
              </a:ext>
            </a:extLst>
          </p:cNvPr>
          <p:cNvSpPr>
            <a:spLocks noGrp="1"/>
          </p:cNvSpPr>
          <p:nvPr>
            <p:ph type="title"/>
          </p:nvPr>
        </p:nvSpPr>
        <p:spPr/>
        <p:txBody>
          <a:bodyPr/>
          <a:lstStyle/>
          <a:p>
            <a:r>
              <a:rPr lang="en-GB" dirty="0"/>
              <a:t>Section 3. Your care (continued)</a:t>
            </a:r>
          </a:p>
        </p:txBody>
      </p:sp>
      <p:sp>
        <p:nvSpPr>
          <p:cNvPr id="35" name="Title 6">
            <a:extLst>
              <a:ext uri="{FF2B5EF4-FFF2-40B4-BE49-F238E27FC236}">
                <a16:creationId xmlns:a16="http://schemas.microsoft.com/office/drawing/2014/main" id="{3D04079A-FA13-A0B4-9382-78FA0C745A10}"/>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E5CBA58-3153-ABBF-79CC-D0D9C06BB3D3}"/>
              </a:ext>
            </a:extLst>
          </p:cNvPr>
          <p:cNvGrpSpPr/>
          <p:nvPr/>
        </p:nvGrpSpPr>
        <p:grpSpPr>
          <a:xfrm>
            <a:off x="150558" y="1458621"/>
            <a:ext cx="8246527" cy="1796400"/>
            <a:chOff x="389901" y="1462981"/>
            <a:chExt cx="8246527" cy="1512887"/>
          </a:xfrm>
        </p:grpSpPr>
        <p:graphicFrame>
          <p:nvGraphicFramePr>
            <p:cNvPr id="15" name="Q19">
              <a:extLst>
                <a:ext uri="{FF2B5EF4-FFF2-40B4-BE49-F238E27FC236}">
                  <a16:creationId xmlns:a16="http://schemas.microsoft.com/office/drawing/2014/main" id="{6C9C9735-10D6-DBB4-AB90-A4C140BC785D}"/>
                </a:ext>
              </a:extLst>
            </p:cNvPr>
            <p:cNvGraphicFramePr/>
            <p:nvPr>
              <p:extLst>
                <p:ext uri="{D42A27DB-BD31-4B8C-83A1-F6EECF244321}">
                  <p14:modId xmlns:p14="http://schemas.microsoft.com/office/powerpoint/2010/main" val="1481718422"/>
                </p:ext>
              </p:extLst>
            </p:nvPr>
          </p:nvGraphicFramePr>
          <p:xfrm>
            <a:off x="389901" y="1462981"/>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FC61F850-2703-0A4B-2865-46DEA5DC5F0E}"/>
                </a:ext>
              </a:extLst>
            </p:cNvPr>
            <p:cNvSpPr/>
            <p:nvPr/>
          </p:nvSpPr>
          <p:spPr>
            <a:xfrm>
              <a:off x="6645035"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B1BF70CA-A067-0AA1-0F1D-57E5EFFA9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12F396A8-3ACA-C7AF-9823-CE0BC1EC4FCB}"/>
              </a:ext>
            </a:extLst>
          </p:cNvPr>
          <p:cNvGraphicFramePr>
            <a:graphicFrameLocks noGrp="1"/>
          </p:cNvGraphicFramePr>
          <p:nvPr>
            <p:extLst>
              <p:ext uri="{D42A27DB-BD31-4B8C-83A1-F6EECF244321}">
                <p14:modId xmlns:p14="http://schemas.microsoft.com/office/powerpoint/2010/main" val="376297589"/>
              </p:ext>
            </p:extLst>
          </p:nvPr>
        </p:nvGraphicFramePr>
        <p:xfrm>
          <a:off x="8455341" y="1594737"/>
          <a:ext cx="3382326" cy="1857151"/>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0401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37092932"/>
                  </a:ext>
                </a:extLst>
              </a:tr>
              <a:tr h="58738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44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94852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Medication</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4" descr="A bar chart showing the range of section scores for all NHS trusts for Section 1 (Health and social care workers).">
            <a:extLst>
              <a:ext uri="{FF2B5EF4-FFF2-40B4-BE49-F238E27FC236}">
                <a16:creationId xmlns:a16="http://schemas.microsoft.com/office/drawing/2014/main" id="{286A0D95-C8E9-4268-AF8F-7B24DA0F7627}"/>
              </a:ext>
            </a:extLst>
          </p:cNvPr>
          <p:cNvGraphicFramePr/>
          <p:nvPr>
            <p:extLst>
              <p:ext uri="{D42A27DB-BD31-4B8C-83A1-F6EECF244321}">
                <p14:modId xmlns:p14="http://schemas.microsoft.com/office/powerpoint/2010/main" val="363353232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38707618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4.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9" name="Q21_4" descr="A chart showing how your Trust scored for Q13 compared with other trusts that took part; using the ‘expected range’ analysis technique. ">
            <a:extLst>
              <a:ext uri="{FF2B5EF4-FFF2-40B4-BE49-F238E27FC236}">
                <a16:creationId xmlns:a16="http://schemas.microsoft.com/office/drawing/2014/main" id="{0994B42F-D48A-369F-378C-F66FAD7E86C3}"/>
              </a:ext>
            </a:extLst>
          </p:cNvPr>
          <p:cNvGraphicFramePr>
            <a:graphicFrameLocks/>
          </p:cNvGraphicFramePr>
          <p:nvPr>
            <p:extLst>
              <p:ext uri="{D42A27DB-BD31-4B8C-83A1-F6EECF244321}">
                <p14:modId xmlns:p14="http://schemas.microsoft.com/office/powerpoint/2010/main" val="686238022"/>
              </p:ext>
            </p:extLst>
          </p:nvPr>
        </p:nvGraphicFramePr>
        <p:xfrm>
          <a:off x="136631" y="5299163"/>
          <a:ext cx="8246527" cy="8798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Q21_3" descr="A chart showing how your Trust scored for Q13 compared with other trusts that took part; using the ‘expected range’ analysis technique. ">
            <a:extLst>
              <a:ext uri="{FF2B5EF4-FFF2-40B4-BE49-F238E27FC236}">
                <a16:creationId xmlns:a16="http://schemas.microsoft.com/office/drawing/2014/main" id="{314D52B6-D4A3-A19A-4760-A94E6684083D}"/>
              </a:ext>
            </a:extLst>
          </p:cNvPr>
          <p:cNvGraphicFramePr/>
          <p:nvPr>
            <p:extLst>
              <p:ext uri="{D42A27DB-BD31-4B8C-83A1-F6EECF244321}">
                <p14:modId xmlns:p14="http://schemas.microsoft.com/office/powerpoint/2010/main" val="1183633095"/>
              </p:ext>
            </p:extLst>
          </p:nvPr>
        </p:nvGraphicFramePr>
        <p:xfrm>
          <a:off x="92718" y="4215650"/>
          <a:ext cx="8246527" cy="8798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Q21_2" descr="A chart showing how your Trust scored for Q18 compared with other trusts that took part; using the ‘expected range’ analysis technique. ">
            <a:extLst>
              <a:ext uri="{FF2B5EF4-FFF2-40B4-BE49-F238E27FC236}">
                <a16:creationId xmlns:a16="http://schemas.microsoft.com/office/drawing/2014/main" id="{0D03B555-4EE3-DF9B-C9F4-E16A9A4C5ECF}"/>
              </a:ext>
            </a:extLst>
          </p:cNvPr>
          <p:cNvGraphicFramePr/>
          <p:nvPr>
            <p:extLst>
              <p:ext uri="{D42A27DB-BD31-4B8C-83A1-F6EECF244321}">
                <p14:modId xmlns:p14="http://schemas.microsoft.com/office/powerpoint/2010/main" val="3270166996"/>
              </p:ext>
            </p:extLst>
          </p:nvPr>
        </p:nvGraphicFramePr>
        <p:xfrm>
          <a:off x="161784" y="3081173"/>
          <a:ext cx="8246527" cy="1058770"/>
        </p:xfrm>
        <a:graphic>
          <a:graphicData uri="http://schemas.openxmlformats.org/drawingml/2006/chart">
            <c:chart xmlns:c="http://schemas.openxmlformats.org/drawingml/2006/chart" xmlns:r="http://schemas.openxmlformats.org/officeDocument/2006/relationships" r:id="rId5"/>
          </a:graphicData>
        </a:graphic>
      </p:graphicFrame>
      <p:grpSp>
        <p:nvGrpSpPr>
          <p:cNvPr id="32" name="Group 31" descr="A chart showing how your Trust scored for Q17 compared with other trusts that took part; using the ‘expected range’ analysis technique. ">
            <a:extLst>
              <a:ext uri="{FF2B5EF4-FFF2-40B4-BE49-F238E27FC236}">
                <a16:creationId xmlns:a16="http://schemas.microsoft.com/office/drawing/2014/main" id="{23BBF8F8-2F6B-D86B-4070-49EDC028175F}"/>
              </a:ext>
            </a:extLst>
          </p:cNvPr>
          <p:cNvGrpSpPr/>
          <p:nvPr/>
        </p:nvGrpSpPr>
        <p:grpSpPr>
          <a:xfrm>
            <a:off x="164626" y="1249858"/>
            <a:ext cx="8246527" cy="1796400"/>
            <a:chOff x="380078" y="1436456"/>
            <a:chExt cx="8246527" cy="1509861"/>
          </a:xfrm>
        </p:grpSpPr>
        <p:graphicFrame>
          <p:nvGraphicFramePr>
            <p:cNvPr id="33" name="Q21_1">
              <a:extLst>
                <a:ext uri="{FF2B5EF4-FFF2-40B4-BE49-F238E27FC236}">
                  <a16:creationId xmlns:a16="http://schemas.microsoft.com/office/drawing/2014/main" id="{5442D854-CDD0-A366-71D4-5949D487AE55}"/>
                </a:ext>
              </a:extLst>
            </p:cNvPr>
            <p:cNvGraphicFramePr/>
            <p:nvPr>
              <p:extLst>
                <p:ext uri="{D42A27DB-BD31-4B8C-83A1-F6EECF244321}">
                  <p14:modId xmlns:p14="http://schemas.microsoft.com/office/powerpoint/2010/main" val="817221188"/>
                </p:ext>
              </p:extLst>
            </p:nvPr>
          </p:nvGraphicFramePr>
          <p:xfrm>
            <a:off x="380078" y="1436456"/>
            <a:ext cx="8246527" cy="1509861"/>
          </p:xfrm>
          <a:graphic>
            <a:graphicData uri="http://schemas.openxmlformats.org/drawingml/2006/chart">
              <c:chart xmlns:c="http://schemas.openxmlformats.org/drawingml/2006/chart" xmlns:r="http://schemas.openxmlformats.org/officeDocument/2006/relationships" r:id="rId6"/>
            </a:graphicData>
          </a:graphic>
        </p:graphicFrame>
        <p:sp>
          <p:nvSpPr>
            <p:cNvPr id="34" name="Rectangle 33">
              <a:extLst>
                <a:ext uri="{FF2B5EF4-FFF2-40B4-BE49-F238E27FC236}">
                  <a16:creationId xmlns:a16="http://schemas.microsoft.com/office/drawing/2014/main" id="{A80214D5-47C4-4996-6F88-1ACFE09902C6}"/>
                </a:ext>
              </a:extLst>
            </p:cNvPr>
            <p:cNvSpPr/>
            <p:nvPr/>
          </p:nvSpPr>
          <p:spPr>
            <a:xfrm>
              <a:off x="6618347" y="200333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957B7959-42FB-43AE-B4A5-CFD5C08A4CFC}"/>
              </a:ext>
            </a:extLst>
          </p:cNvPr>
          <p:cNvGraphicFramePr>
            <a:graphicFrameLocks noGrp="1"/>
          </p:cNvGraphicFramePr>
          <p:nvPr>
            <p:extLst>
              <p:ext uri="{D42A27DB-BD31-4B8C-83A1-F6EECF244321}">
                <p14:modId xmlns:p14="http://schemas.microsoft.com/office/powerpoint/2010/main" val="544185861"/>
              </p:ext>
            </p:extLst>
          </p:nvPr>
        </p:nvGraphicFramePr>
        <p:xfrm>
          <a:off x="8533363" y="1558212"/>
          <a:ext cx="3380399" cy="4901805"/>
        </p:xfrm>
        <a:graphic>
          <a:graphicData uri="http://schemas.openxmlformats.org/drawingml/2006/table">
            <a:tbl>
              <a:tblPr firstRow="1" bandRow="1">
                <a:tableStyleId>{5940675A-B579-460E-94D1-54222C63F5DA}</a:tableStyleId>
              </a:tblPr>
              <a:tblGrid>
                <a:gridCol w="71959">
                  <a:extLst>
                    <a:ext uri="{9D8B030D-6E8A-4147-A177-3AD203B41FA5}">
                      <a16:colId xmlns:a16="http://schemas.microsoft.com/office/drawing/2014/main" val="3601460425"/>
                    </a:ext>
                  </a:extLst>
                </a:gridCol>
                <a:gridCol w="749751">
                  <a:extLst>
                    <a:ext uri="{9D8B030D-6E8A-4147-A177-3AD203B41FA5}">
                      <a16:colId xmlns:a16="http://schemas.microsoft.com/office/drawing/2014/main" val="4049772561"/>
                    </a:ext>
                  </a:extLst>
                </a:gridCol>
                <a:gridCol w="693363">
                  <a:extLst>
                    <a:ext uri="{9D8B030D-6E8A-4147-A177-3AD203B41FA5}">
                      <a16:colId xmlns:a16="http://schemas.microsoft.com/office/drawing/2014/main" val="761297345"/>
                    </a:ext>
                  </a:extLst>
                </a:gridCol>
                <a:gridCol w="466331">
                  <a:extLst>
                    <a:ext uri="{9D8B030D-6E8A-4147-A177-3AD203B41FA5}">
                      <a16:colId xmlns:a16="http://schemas.microsoft.com/office/drawing/2014/main" val="2986169346"/>
                    </a:ext>
                  </a:extLst>
                </a:gridCol>
                <a:gridCol w="466332">
                  <a:extLst>
                    <a:ext uri="{9D8B030D-6E8A-4147-A177-3AD203B41FA5}">
                      <a16:colId xmlns:a16="http://schemas.microsoft.com/office/drawing/2014/main" val="2645485451"/>
                    </a:ext>
                  </a:extLst>
                </a:gridCol>
                <a:gridCol w="466331">
                  <a:extLst>
                    <a:ext uri="{9D8B030D-6E8A-4147-A177-3AD203B41FA5}">
                      <a16:colId xmlns:a16="http://schemas.microsoft.com/office/drawing/2014/main" val="457178370"/>
                    </a:ext>
                  </a:extLst>
                </a:gridCol>
                <a:gridCol w="466332">
                  <a:extLst>
                    <a:ext uri="{9D8B030D-6E8A-4147-A177-3AD203B41FA5}">
                      <a16:colId xmlns:a16="http://schemas.microsoft.com/office/drawing/2014/main" val="1607234817"/>
                    </a:ext>
                  </a:extLst>
                </a:gridCol>
              </a:tblGrid>
              <a:tr h="24505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9498098"/>
                  </a:ext>
                </a:extLst>
              </a:tr>
              <a:tr h="55254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41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15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0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624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61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201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00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2574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0247" y="1439959"/>
            <a:ext cx="8246527" cy="1796400"/>
            <a:chOff x="302257" y="1436456"/>
            <a:chExt cx="8246527" cy="1363960"/>
          </a:xfrm>
        </p:grpSpPr>
        <p:graphicFrame>
          <p:nvGraphicFramePr>
            <p:cNvPr id="15" name="Q2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836513932"/>
                </p:ext>
              </p:extLst>
            </p:nvPr>
          </p:nvGraphicFramePr>
          <p:xfrm>
            <a:off x="302257" y="1436456"/>
            <a:ext cx="8246527" cy="1363960"/>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549331" y="181944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784598827"/>
              </p:ext>
            </p:extLst>
          </p:nvPr>
        </p:nvGraphicFramePr>
        <p:xfrm>
          <a:off x="8568339" y="1682915"/>
          <a:ext cx="3365064" cy="176401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1">
                  <a:extLst>
                    <a:ext uri="{9D8B030D-6E8A-4147-A177-3AD203B41FA5}">
                      <a16:colId xmlns:a16="http://schemas.microsoft.com/office/drawing/2014/main" val="4049772561"/>
                    </a:ext>
                  </a:extLst>
                </a:gridCol>
                <a:gridCol w="727511">
                  <a:extLst>
                    <a:ext uri="{9D8B030D-6E8A-4147-A177-3AD203B41FA5}">
                      <a16:colId xmlns:a16="http://schemas.microsoft.com/office/drawing/2014/main" val="761297345"/>
                    </a:ext>
                  </a:extLst>
                </a:gridCol>
                <a:gridCol w="418292">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22002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82303486"/>
                  </a:ext>
                </a:extLst>
              </a:tr>
              <a:tr h="49316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07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223727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5. Psychological therapies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5" descr="A bar chart showing the range of section scores for all NHS trusts for Section 1 (Health and social care workers).">
            <a:extLst>
              <a:ext uri="{FF2B5EF4-FFF2-40B4-BE49-F238E27FC236}">
                <a16:creationId xmlns:a16="http://schemas.microsoft.com/office/drawing/2014/main" id="{D42660C7-5ED3-4A84-8745-3B5E82549385}"/>
              </a:ext>
            </a:extLst>
          </p:cNvPr>
          <p:cNvGraphicFramePr/>
          <p:nvPr>
            <p:extLst>
              <p:ext uri="{D42A27DB-BD31-4B8C-83A1-F6EECF244321}">
                <p14:modId xmlns:p14="http://schemas.microsoft.com/office/powerpoint/2010/main" val="57520750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73335230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5. Psychological therapies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1426" y="1439155"/>
            <a:ext cx="8246527" cy="1796400"/>
            <a:chOff x="380078" y="1594446"/>
            <a:chExt cx="8246527" cy="1446963"/>
          </a:xfrm>
        </p:grpSpPr>
        <p:graphicFrame>
          <p:nvGraphicFramePr>
            <p:cNvPr id="15" name="Q25">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024401400"/>
                </p:ext>
              </p:extLst>
            </p:nvPr>
          </p:nvGraphicFramePr>
          <p:xfrm>
            <a:off x="380078" y="1594446"/>
            <a:ext cx="8246527" cy="1446963"/>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200117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493937755"/>
              </p:ext>
            </p:extLst>
          </p:nvPr>
        </p:nvGraphicFramePr>
        <p:xfrm>
          <a:off x="8573960" y="1562760"/>
          <a:ext cx="3364901" cy="157232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6">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2805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4371972"/>
                  </a:ext>
                </a:extLst>
              </a:tr>
              <a:tr h="67634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54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6. Crisis care support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6" descr="A bar chart showing the range of section scores for all NHS trusts for Section 1 (Health and social care workers).">
            <a:extLst>
              <a:ext uri="{FF2B5EF4-FFF2-40B4-BE49-F238E27FC236}">
                <a16:creationId xmlns:a16="http://schemas.microsoft.com/office/drawing/2014/main" id="{EC17F370-CE30-4376-A71E-273CC8C85034}"/>
              </a:ext>
            </a:extLst>
          </p:cNvPr>
          <p:cNvGraphicFramePr/>
          <p:nvPr>
            <p:extLst>
              <p:ext uri="{D42A27DB-BD31-4B8C-83A1-F6EECF244321}">
                <p14:modId xmlns:p14="http://schemas.microsoft.com/office/powerpoint/2010/main" val="389193439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1151521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Q30" descr="A chart showing how your Trust scored for Q33 compared with other trusts that took part; using the ‘expected range’ analysis technique. ">
            <a:extLst>
              <a:ext uri="{FF2B5EF4-FFF2-40B4-BE49-F238E27FC236}">
                <a16:creationId xmlns:a16="http://schemas.microsoft.com/office/drawing/2014/main" id="{8B0C2B1B-3A38-4373-88AC-6004B292FD5F}"/>
              </a:ext>
            </a:extLst>
          </p:cNvPr>
          <p:cNvGraphicFramePr/>
          <p:nvPr>
            <p:extLst>
              <p:ext uri="{D42A27DB-BD31-4B8C-83A1-F6EECF244321}">
                <p14:modId xmlns:p14="http://schemas.microsoft.com/office/powerpoint/2010/main" val="1167730034"/>
              </p:ext>
            </p:extLst>
          </p:nvPr>
        </p:nvGraphicFramePr>
        <p:xfrm>
          <a:off x="159397" y="3232856"/>
          <a:ext cx="8246527" cy="89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Crisis care support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9397" y="1436456"/>
            <a:ext cx="8246527" cy="1796400"/>
            <a:chOff x="380078" y="1436456"/>
            <a:chExt cx="8246527" cy="1512887"/>
          </a:xfrm>
        </p:grpSpPr>
        <p:graphicFrame>
          <p:nvGraphicFramePr>
            <p:cNvPr id="15" name="Q2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59025026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47423" y="1855723"/>
              <a:ext cx="36000" cy="11217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848821093"/>
              </p:ext>
            </p:extLst>
          </p:nvPr>
        </p:nvGraphicFramePr>
        <p:xfrm>
          <a:off x="8570533" y="1690706"/>
          <a:ext cx="3382326" cy="273830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17660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1720407"/>
                  </a:ext>
                </a:extLst>
              </a:tr>
              <a:tr h="50399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219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58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Crisis care access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7" descr="A bar chart showing the range of section scores for all NHS trusts for Section 1 (Health and social care workers).">
            <a:extLst>
              <a:ext uri="{FF2B5EF4-FFF2-40B4-BE49-F238E27FC236}">
                <a16:creationId xmlns:a16="http://schemas.microsoft.com/office/drawing/2014/main" id="{DF93263D-A892-4AAC-A490-48554227A160}"/>
              </a:ext>
            </a:extLst>
          </p:cNvPr>
          <p:cNvGraphicFramePr/>
          <p:nvPr>
            <p:extLst>
              <p:ext uri="{D42A27DB-BD31-4B8C-83A1-F6EECF244321}">
                <p14:modId xmlns:p14="http://schemas.microsoft.com/office/powerpoint/2010/main" val="269895408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57374659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28"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2236985889"/>
              </p:ext>
            </p:extLst>
          </p:nvPr>
        </p:nvGraphicFramePr>
        <p:xfrm>
          <a:off x="168727" y="3125964"/>
          <a:ext cx="8210527" cy="95151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Crisis care access</a:t>
            </a:r>
            <a:r>
              <a:rPr lang="en-GB" dirty="0"/>
              <a:t>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59397" y="1417794"/>
            <a:ext cx="8246527" cy="1796400"/>
            <a:chOff x="380078" y="1420740"/>
            <a:chExt cx="8246527" cy="1512887"/>
          </a:xfrm>
        </p:grpSpPr>
        <p:graphicFrame>
          <p:nvGraphicFramePr>
            <p:cNvPr id="5" name="Q26">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3246646682"/>
                </p:ext>
              </p:extLst>
            </p:nvPr>
          </p:nvGraphicFramePr>
          <p:xfrm>
            <a:off x="380078" y="1420740"/>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3"/>
              <a:ext cx="36000" cy="11217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1789978757"/>
              </p:ext>
            </p:extLst>
          </p:nvPr>
        </p:nvGraphicFramePr>
        <p:xfrm>
          <a:off x="8595442" y="1688125"/>
          <a:ext cx="3382329" cy="2721054"/>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80">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8">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8">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155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0864367"/>
                  </a:ext>
                </a:extLst>
              </a:tr>
              <a:tr h="49127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62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58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5969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a:t>
            </a:r>
            <a:r>
              <a:rPr lang="en-GB" dirty="0"/>
              <a:t>Support with other areas of life</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8" descr="A bar chart showing the range of section scores for all NHS trusts for Section 1 (Health and social care workers).">
            <a:extLst>
              <a:ext uri="{FF2B5EF4-FFF2-40B4-BE49-F238E27FC236}">
                <a16:creationId xmlns:a16="http://schemas.microsoft.com/office/drawing/2014/main" id="{E3A41BE6-0CA2-452B-8D8E-1D36E9B8FBBB}"/>
              </a:ext>
            </a:extLst>
          </p:cNvPr>
          <p:cNvGraphicFramePr/>
          <p:nvPr>
            <p:extLst>
              <p:ext uri="{D42A27DB-BD31-4B8C-83A1-F6EECF244321}">
                <p14:modId xmlns:p14="http://schemas.microsoft.com/office/powerpoint/2010/main" val="357631862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31004169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Q32_3">
            <a:extLst>
              <a:ext uri="{FF2B5EF4-FFF2-40B4-BE49-F238E27FC236}">
                <a16:creationId xmlns:a16="http://schemas.microsoft.com/office/drawing/2014/main" id="{073FC890-ED7A-3031-D3E8-6683F2ADDC98}"/>
              </a:ext>
            </a:extLst>
          </p:cNvPr>
          <p:cNvGraphicFramePr/>
          <p:nvPr>
            <p:extLst>
              <p:ext uri="{D42A27DB-BD31-4B8C-83A1-F6EECF244321}">
                <p14:modId xmlns:p14="http://schemas.microsoft.com/office/powerpoint/2010/main" val="343622069"/>
              </p:ext>
            </p:extLst>
          </p:nvPr>
        </p:nvGraphicFramePr>
        <p:xfrm>
          <a:off x="147120" y="5295687"/>
          <a:ext cx="8246527" cy="1087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2_2" descr="A chart showing how your Trust scored for Q26 compared with other trusts that took part; using the ‘expected range’ analysis technique. ">
            <a:extLst>
              <a:ext uri="{FF2B5EF4-FFF2-40B4-BE49-F238E27FC236}">
                <a16:creationId xmlns:a16="http://schemas.microsoft.com/office/drawing/2014/main" id="{A99DDBBF-7EE3-D8D8-E73C-A6B1BED4C4C7}"/>
              </a:ext>
            </a:extLst>
          </p:cNvPr>
          <p:cNvGraphicFramePr/>
          <p:nvPr>
            <p:extLst>
              <p:ext uri="{D42A27DB-BD31-4B8C-83A1-F6EECF244321}">
                <p14:modId xmlns:p14="http://schemas.microsoft.com/office/powerpoint/2010/main" val="2390444265"/>
              </p:ext>
            </p:extLst>
          </p:nvPr>
        </p:nvGraphicFramePr>
        <p:xfrm>
          <a:off x="156451" y="4356802"/>
          <a:ext cx="8246527" cy="88741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 name="Q32_1" descr="A chart showing how your Trust scored for Q26 compared with other trusts that took part; using the ‘expected range’ analysis technique. ">
            <a:extLst>
              <a:ext uri="{FF2B5EF4-FFF2-40B4-BE49-F238E27FC236}">
                <a16:creationId xmlns:a16="http://schemas.microsoft.com/office/drawing/2014/main" id="{A8D6B671-8F64-0C01-930F-7B74A8A4373A}"/>
              </a:ext>
            </a:extLst>
          </p:cNvPr>
          <p:cNvGraphicFramePr/>
          <p:nvPr>
            <p:extLst>
              <p:ext uri="{D42A27DB-BD31-4B8C-83A1-F6EECF244321}">
                <p14:modId xmlns:p14="http://schemas.microsoft.com/office/powerpoint/2010/main" val="3276292122"/>
              </p:ext>
            </p:extLst>
          </p:nvPr>
        </p:nvGraphicFramePr>
        <p:xfrm>
          <a:off x="156452" y="3158364"/>
          <a:ext cx="8246527" cy="10874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Q31">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2919188782"/>
              </p:ext>
            </p:extLst>
          </p:nvPr>
        </p:nvGraphicFramePr>
        <p:xfrm>
          <a:off x="156454" y="1537575"/>
          <a:ext cx="8246527" cy="1737471"/>
        </p:xfrm>
        <a:graphic>
          <a:graphicData uri="http://schemas.openxmlformats.org/drawingml/2006/chart">
            <c:chart xmlns:c="http://schemas.openxmlformats.org/drawingml/2006/chart" xmlns:r="http://schemas.openxmlformats.org/officeDocument/2006/relationships" r:id="rId6"/>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774AC64C-23A3-6EAD-A148-8590D4B7062C}"/>
              </a:ext>
            </a:extLst>
          </p:cNvPr>
          <p:cNvGraphicFramePr>
            <a:graphicFrameLocks noGrp="1"/>
          </p:cNvGraphicFramePr>
          <p:nvPr>
            <p:extLst>
              <p:ext uri="{D42A27DB-BD31-4B8C-83A1-F6EECF244321}">
                <p14:modId xmlns:p14="http://schemas.microsoft.com/office/powerpoint/2010/main" val="388837871"/>
              </p:ext>
            </p:extLst>
          </p:nvPr>
        </p:nvGraphicFramePr>
        <p:xfrm>
          <a:off x="8602874" y="1746960"/>
          <a:ext cx="3365067" cy="4723030"/>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9044">
                  <a:extLst>
                    <a:ext uri="{9D8B030D-6E8A-4147-A177-3AD203B41FA5}">
                      <a16:colId xmlns:a16="http://schemas.microsoft.com/office/drawing/2014/main" val="4049772561"/>
                    </a:ext>
                  </a:extLst>
                </a:gridCol>
                <a:gridCol w="725450">
                  <a:extLst>
                    <a:ext uri="{9D8B030D-6E8A-4147-A177-3AD203B41FA5}">
                      <a16:colId xmlns:a16="http://schemas.microsoft.com/office/drawing/2014/main" val="761297345"/>
                    </a:ext>
                  </a:extLst>
                </a:gridCol>
                <a:gridCol w="436330">
                  <a:extLst>
                    <a:ext uri="{9D8B030D-6E8A-4147-A177-3AD203B41FA5}">
                      <a16:colId xmlns:a16="http://schemas.microsoft.com/office/drawing/2014/main" val="2986169346"/>
                    </a:ext>
                  </a:extLst>
                </a:gridCol>
                <a:gridCol w="460748">
                  <a:extLst>
                    <a:ext uri="{9D8B030D-6E8A-4147-A177-3AD203B41FA5}">
                      <a16:colId xmlns:a16="http://schemas.microsoft.com/office/drawing/2014/main" val="2645485451"/>
                    </a:ext>
                  </a:extLst>
                </a:gridCol>
                <a:gridCol w="460747">
                  <a:extLst>
                    <a:ext uri="{9D8B030D-6E8A-4147-A177-3AD203B41FA5}">
                      <a16:colId xmlns:a16="http://schemas.microsoft.com/office/drawing/2014/main" val="457178370"/>
                    </a:ext>
                  </a:extLst>
                </a:gridCol>
                <a:gridCol w="460748">
                  <a:extLst>
                    <a:ext uri="{9D8B030D-6E8A-4147-A177-3AD203B41FA5}">
                      <a16:colId xmlns:a16="http://schemas.microsoft.com/office/drawing/2014/main" val="1607234817"/>
                    </a:ext>
                  </a:extLst>
                </a:gridCol>
              </a:tblGrid>
              <a:tr h="23510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90411112"/>
                  </a:ext>
                </a:extLst>
              </a:tr>
              <a:tr h="52939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48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0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677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3" name="Rectangle 2">
            <a:extLst>
              <a:ext uri="{FF2B5EF4-FFF2-40B4-BE49-F238E27FC236}">
                <a16:creationId xmlns:a16="http://schemas.microsoft.com/office/drawing/2014/main" id="{7BB05F1C-8EB5-4F6F-BF10-CDAE0188E3CB}"/>
              </a:ext>
            </a:extLst>
          </p:cNvPr>
          <p:cNvSpPr/>
          <p:nvPr/>
        </p:nvSpPr>
        <p:spPr>
          <a:xfrm>
            <a:off x="6452956" y="2018956"/>
            <a:ext cx="36000" cy="1332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33">
            <a:extLst>
              <a:ext uri="{FF2B5EF4-FFF2-40B4-BE49-F238E27FC236}">
                <a16:creationId xmlns:a16="http://schemas.microsoft.com/office/drawing/2014/main" id="{63FD3186-3614-72E7-8B2F-321EB2B17791}"/>
              </a:ext>
            </a:extLst>
          </p:cNvPr>
          <p:cNvGraphicFramePr/>
          <p:nvPr>
            <p:extLst>
              <p:ext uri="{D42A27DB-BD31-4B8C-83A1-F6EECF244321}">
                <p14:modId xmlns:p14="http://schemas.microsoft.com/office/powerpoint/2010/main" val="3268737958"/>
              </p:ext>
            </p:extLst>
          </p:nvPr>
        </p:nvGraphicFramePr>
        <p:xfrm>
          <a:off x="156454" y="1520103"/>
          <a:ext cx="8246527" cy="1796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2" name="Title 6">
            <a:extLst>
              <a:ext uri="{FF2B5EF4-FFF2-40B4-BE49-F238E27FC236}">
                <a16:creationId xmlns:a16="http://schemas.microsoft.com/office/drawing/2014/main" id="{E68D79E7-9978-A0B3-C76E-262D000C806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15" name="Rectangle 14">
            <a:extLst>
              <a:ext uri="{FF2B5EF4-FFF2-40B4-BE49-F238E27FC236}">
                <a16:creationId xmlns:a16="http://schemas.microsoft.com/office/drawing/2014/main" id="{0F9573D6-D1CB-4FBF-AA9A-CA750B17138F}"/>
              </a:ext>
            </a:extLst>
          </p:cNvPr>
          <p:cNvSpPr/>
          <p:nvPr/>
        </p:nvSpPr>
        <p:spPr>
          <a:xfrm>
            <a:off x="6444290" y="2034221"/>
            <a:ext cx="36000" cy="1332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44B61676-3717-8A7C-B7BF-37C37BBEF2DA}"/>
              </a:ext>
            </a:extLst>
          </p:cNvPr>
          <p:cNvGraphicFramePr>
            <a:graphicFrameLocks noGrp="1"/>
          </p:cNvGraphicFramePr>
          <p:nvPr>
            <p:extLst>
              <p:ext uri="{D42A27DB-BD31-4B8C-83A1-F6EECF244321}">
                <p14:modId xmlns:p14="http://schemas.microsoft.com/office/powerpoint/2010/main" val="1272032456"/>
              </p:ext>
            </p:extLst>
          </p:nvPr>
        </p:nvGraphicFramePr>
        <p:xfrm>
          <a:off x="8579591" y="1687839"/>
          <a:ext cx="3382325" cy="1912801"/>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25674">
                  <a:extLst>
                    <a:ext uri="{9D8B030D-6E8A-4147-A177-3AD203B41FA5}">
                      <a16:colId xmlns:a16="http://schemas.microsoft.com/office/drawing/2014/main" val="4049772561"/>
                    </a:ext>
                  </a:extLst>
                </a:gridCol>
                <a:gridCol w="718261">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7290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1658348"/>
                  </a:ext>
                </a:extLst>
              </a:tr>
              <a:tr h="56869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17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942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14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Support in accessing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9"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34391938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3322606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50424">
                  <a:extLst>
                    <a:ext uri="{9D8B030D-6E8A-4147-A177-3AD203B41FA5}">
                      <a16:colId xmlns:a16="http://schemas.microsoft.com/office/drawing/2014/main" val="20001"/>
                    </a:ext>
                  </a:extLst>
                </a:gridCol>
                <a:gridCol w="783663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7" descr="A chart showing how your Trust scored for Q33 compared with other trusts that took part; using the ‘expected range’ analysis technique. ">
            <a:extLst>
              <a:ext uri="{FF2B5EF4-FFF2-40B4-BE49-F238E27FC236}">
                <a16:creationId xmlns:a16="http://schemas.microsoft.com/office/drawing/2014/main" id="{B4F303F7-77CF-F3F5-A32A-E334622D4E28}"/>
              </a:ext>
            </a:extLst>
          </p:cNvPr>
          <p:cNvGraphicFramePr/>
          <p:nvPr>
            <p:extLst>
              <p:ext uri="{D42A27DB-BD31-4B8C-83A1-F6EECF244321}">
                <p14:modId xmlns:p14="http://schemas.microsoft.com/office/powerpoint/2010/main" val="3559454397"/>
              </p:ext>
            </p:extLst>
          </p:nvPr>
        </p:nvGraphicFramePr>
        <p:xfrm>
          <a:off x="159397" y="3119119"/>
          <a:ext cx="8246527" cy="101193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Support in accessing care </a:t>
            </a:r>
            <a:r>
              <a:rPr lang="en-GB" dirty="0"/>
              <a:t>(continued)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3C7531B4-47E6-86A3-908A-BA7F3284CF55}"/>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6D53A79D-FB4F-1B82-0EAB-F3503903BB6F}"/>
              </a:ext>
            </a:extLst>
          </p:cNvPr>
          <p:cNvGrpSpPr/>
          <p:nvPr/>
        </p:nvGrpSpPr>
        <p:grpSpPr>
          <a:xfrm>
            <a:off x="159397" y="1436455"/>
            <a:ext cx="8246527" cy="1796400"/>
            <a:chOff x="380078" y="1436456"/>
            <a:chExt cx="8246527" cy="1512887"/>
          </a:xfrm>
        </p:grpSpPr>
        <p:graphicFrame>
          <p:nvGraphicFramePr>
            <p:cNvPr id="5" name="Q34">
              <a:extLst>
                <a:ext uri="{FF2B5EF4-FFF2-40B4-BE49-F238E27FC236}">
                  <a16:creationId xmlns:a16="http://schemas.microsoft.com/office/drawing/2014/main" id="{AB05D894-7E21-E040-68B6-54FA5A995A5B}"/>
                </a:ext>
              </a:extLst>
            </p:cNvPr>
            <p:cNvGraphicFramePr/>
            <p:nvPr>
              <p:extLst>
                <p:ext uri="{D42A27DB-BD31-4B8C-83A1-F6EECF244321}">
                  <p14:modId xmlns:p14="http://schemas.microsoft.com/office/powerpoint/2010/main" val="389431372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FE7067F3-21D6-B9D7-D72D-4061FEF40C0E}"/>
                </a:ext>
              </a:extLst>
            </p:cNvPr>
            <p:cNvSpPr/>
            <p:nvPr/>
          </p:nvSpPr>
          <p:spPr>
            <a:xfrm>
              <a:off x="6695048"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71B3-2250-7044-FAC9-909504F6230A}"/>
              </a:ext>
            </a:extLst>
          </p:cNvPr>
          <p:cNvGraphicFramePr>
            <a:graphicFrameLocks noGrp="1"/>
          </p:cNvGraphicFramePr>
          <p:nvPr>
            <p:extLst>
              <p:ext uri="{D42A27DB-BD31-4B8C-83A1-F6EECF244321}">
                <p14:modId xmlns:p14="http://schemas.microsoft.com/office/powerpoint/2010/main" val="1398148634"/>
              </p:ext>
            </p:extLst>
          </p:nvPr>
        </p:nvGraphicFramePr>
        <p:xfrm>
          <a:off x="8550305" y="1654739"/>
          <a:ext cx="3382327" cy="279001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236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24726634"/>
                  </a:ext>
                </a:extLst>
              </a:tr>
              <a:tr h="53656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59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527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Respect, dignity and compassion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id="{3ECD1324-4A8A-48B7-BBA5-CE02E1EFEFE0}"/>
              </a:ext>
            </a:extLst>
          </p:cNvPr>
          <p:cNvGraphicFramePr/>
          <p:nvPr>
            <p:extLst>
              <p:ext uri="{D42A27DB-BD31-4B8C-83A1-F6EECF244321}">
                <p14:modId xmlns:p14="http://schemas.microsoft.com/office/powerpoint/2010/main" val="225680643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08402504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Q39" descr="A chart showing how your Trust scored for Q37 compared with other trusts that took part; using the ‘expected range’ analysis technique. ">
            <a:extLst>
              <a:ext uri="{FF2B5EF4-FFF2-40B4-BE49-F238E27FC236}">
                <a16:creationId xmlns:a16="http://schemas.microsoft.com/office/drawing/2014/main" id="{3F090908-C070-436B-AA92-B7A621A40F0A}"/>
              </a:ext>
            </a:extLst>
          </p:cNvPr>
          <p:cNvGraphicFramePr/>
          <p:nvPr>
            <p:extLst>
              <p:ext uri="{D42A27DB-BD31-4B8C-83A1-F6EECF244321}">
                <p14:modId xmlns:p14="http://schemas.microsoft.com/office/powerpoint/2010/main" val="3719483606"/>
              </p:ext>
            </p:extLst>
          </p:nvPr>
        </p:nvGraphicFramePr>
        <p:xfrm>
          <a:off x="162843" y="3149599"/>
          <a:ext cx="8246527" cy="98145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10. Respect, dignity and compassion (continued)</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2843" y="1455117"/>
            <a:ext cx="8246527" cy="1796400"/>
            <a:chOff x="380078" y="1436456"/>
            <a:chExt cx="8246527" cy="1512887"/>
          </a:xfrm>
        </p:grpSpPr>
        <p:graphicFrame>
          <p:nvGraphicFramePr>
            <p:cNvPr id="15" name="Q1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77221125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95048"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3" name="table" descr="Number of respondents, Trust score, National average, lowest trust score, highest trust score shown for Q28 and Q29." title="Summary of scores">
            <a:extLst>
              <a:ext uri="{FF2B5EF4-FFF2-40B4-BE49-F238E27FC236}">
                <a16:creationId xmlns:a16="http://schemas.microsoft.com/office/drawing/2014/main" id="{D5B5D86B-A273-EB89-E79F-CC1E7737BF9C}"/>
              </a:ext>
            </a:extLst>
          </p:cNvPr>
          <p:cNvGraphicFramePr>
            <a:graphicFrameLocks noGrp="1"/>
          </p:cNvGraphicFramePr>
          <p:nvPr>
            <p:extLst>
              <p:ext uri="{D42A27DB-BD31-4B8C-83A1-F6EECF244321}">
                <p14:modId xmlns:p14="http://schemas.microsoft.com/office/powerpoint/2010/main" val="4092232009"/>
              </p:ext>
            </p:extLst>
          </p:nvPr>
        </p:nvGraphicFramePr>
        <p:xfrm>
          <a:off x="8625982" y="1744303"/>
          <a:ext cx="3364902" cy="268470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7">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20976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9150088"/>
                  </a:ext>
                </a:extLst>
              </a:tr>
              <a:tr h="52340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42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724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268520"/>
            <a:ext cx="11268000" cy="47582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Community mental health survey has been conducted almost every year since 2004. CQC use the results from the survey in its 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600" b="1" dirty="0">
                <a:latin typeface="Arial" panose="020B0604020202020204" pitchFamily="34" charset="0"/>
                <a:cs typeface="Arial" panose="020B0604020202020204" pitchFamily="34" charset="0"/>
              </a:rPr>
              <a:t>Community mental health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 total of 67,127 community mental health service users were invited to participate in the survey across 50 NHS trusts. </a:t>
            </a:r>
          </a:p>
          <a:p>
            <a:pPr>
              <a:spcBef>
                <a:spcPts val="600"/>
              </a:spcBef>
              <a:spcAft>
                <a:spcPts val="600"/>
              </a:spcAft>
            </a:pPr>
            <a:r>
              <a:rPr lang="en-GB" sz="1200" dirty="0">
                <a:effectLst/>
                <a:latin typeface="Arial" panose="020B0604020202020204" pitchFamily="34" charset="0"/>
                <a:cs typeface="Arial" panose="020B0604020202020204" pitchFamily="34" charset="0"/>
              </a:rPr>
              <a:t>Completed responses were received from </a:t>
            </a:r>
            <a:r>
              <a:rPr lang="en-GB" sz="1200" dirty="0">
                <a:latin typeface="Arial" panose="020B0604020202020204" pitchFamily="34" charset="0"/>
                <a:cs typeface="Arial" panose="020B0604020202020204" pitchFamily="34" charset="0"/>
              </a:rPr>
              <a:t>12,319</a:t>
            </a:r>
            <a:r>
              <a:rPr lang="en-GB" sz="1200" dirty="0">
                <a:effectLst/>
                <a:latin typeface="Arial" panose="020B0604020202020204" pitchFamily="34" charset="0"/>
                <a:cs typeface="Arial" panose="020B0604020202020204" pitchFamily="34" charset="0"/>
              </a:rPr>
              <a:t> community mental health service users; a </a:t>
            </a:r>
            <a:r>
              <a:rPr lang="en-GB" sz="1200" dirty="0">
                <a:latin typeface="Arial" panose="020B0604020202020204" pitchFamily="34" charset="0"/>
                <a:cs typeface="Arial" panose="020B0604020202020204" pitchFamily="34" charset="0"/>
              </a:rPr>
              <a:t>19</a:t>
            </a:r>
            <a:r>
              <a:rPr lang="en-GB" sz="1200" dirty="0">
                <a:effectLst/>
                <a:latin typeface="Arial" panose="020B0604020202020204" pitchFamily="34" charset="0"/>
                <a:cs typeface="Arial" panose="020B0604020202020204" pitchFamily="34" charset="0"/>
              </a:rPr>
              <a:t>% adjusted response rate, where undelivered questionnaires are removed from the response rate calculation.</a:t>
            </a:r>
          </a:p>
          <a:p>
            <a:pPr>
              <a:spcBef>
                <a:spcPts val="600"/>
              </a:spcBef>
              <a:spcAft>
                <a:spcPts val="600"/>
              </a:spcAft>
            </a:pPr>
            <a:r>
              <a:rPr lang="en-US" sz="1200" dirty="0">
                <a:latin typeface="Arial" panose="020B0604020202020204" pitchFamily="34" charset="0"/>
                <a:cs typeface="Arial" panose="020B0604020202020204" pitchFamily="34" charset="0"/>
              </a:rPr>
              <a:t>Service users aged 16 and over were eligible to participate in the survey if they were receiving care or treatment for a mental health condition and were seen face-to-face at the trust, via video conference or telephone between 1 April 2025 and 31 May 2025.</a:t>
            </a:r>
            <a:r>
              <a:rPr lang="en-GB" sz="1200" dirty="0">
                <a:latin typeface="Arial" panose="020B0604020202020204" pitchFamily="34" charset="0"/>
                <a:cs typeface="Arial" panose="020B0604020202020204" pitchFamily="34" charset="0"/>
              </a:rPr>
              <a:t> Full sampling criteria can be found in the </a:t>
            </a:r>
            <a:r>
              <a:rPr lang="en-GB" sz="1200" dirty="0">
                <a:solidFill>
                  <a:schemeClr val="accent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Sampling Instructions</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 </a:t>
            </a:r>
          </a:p>
          <a:p>
            <a:pPr>
              <a:spcBef>
                <a:spcPts val="600"/>
              </a:spcBef>
              <a:spcAft>
                <a:spcPts val="600"/>
              </a:spcAft>
            </a:pPr>
            <a:r>
              <a:rPr lang="en-US" sz="1200" dirty="0">
                <a:latin typeface="Arial" panose="020B0604020202020204" pitchFamily="34" charset="0"/>
                <a:cs typeface="Arial" panose="020B0604020202020204" pitchFamily="34" charset="0"/>
              </a:rPr>
              <a:t>Fieldwork for the survey (the time during which questionnaires were sent out and returned) took place between August and November 2025.</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Trend data</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2023, the Community mental health survey transitioned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from a solely paper-based methodology to both paper and online, which impacted trend data.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Therefore, only data from the 2023, 2024 and 2025 survey years are comparable, unless a question has changed or there are other reasons for lack of comparability such as changes in organisational structure of a trust.</a:t>
            </a:r>
            <a:endPar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a:spcBef>
                <a:spcPts val="600"/>
              </a:spcBef>
              <a:spcAft>
                <a:spcPts val="600"/>
              </a:spcAft>
            </a:pPr>
            <a:r>
              <a:rPr lang="en-US" sz="1200" dirty="0">
                <a:solidFill>
                  <a:prstClr val="black"/>
                </a:solidFill>
                <a:latin typeface="Arial" panose="020B0604020202020204" pitchFamily="34" charset="0"/>
                <a:cs typeface="Arial" panose="020B0604020202020204" pitchFamily="34" charset="0"/>
              </a:rPr>
              <a:t>Where results are comparable with previous years, a section on historical trends has been included.</a:t>
            </a:r>
            <a:endParaRPr lang="en-GB" sz="1200" dirty="0">
              <a:solidFill>
                <a:prstClr val="black"/>
              </a:solidFill>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Community mental health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Overall experience</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40</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a:t>
            </a:r>
            <a:r>
              <a:rPr lang="en-GB"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150291080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90002390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1548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11. Overall experience</a:t>
            </a:r>
            <a:r>
              <a:rPr lang="en-GB" dirty="0"/>
              <a:t>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905" y="1611366"/>
            <a:ext cx="8274383" cy="1796400"/>
            <a:chOff x="533494" y="1459902"/>
            <a:chExt cx="8246527" cy="1512887"/>
          </a:xfrm>
        </p:grpSpPr>
        <p:graphicFrame>
          <p:nvGraphicFramePr>
            <p:cNvPr id="15" name="Q3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939030080"/>
                </p:ext>
              </p:extLst>
            </p:nvPr>
          </p:nvGraphicFramePr>
          <p:xfrm>
            <a:off x="533494" y="1459902"/>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843213" y="188674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294207773"/>
              </p:ext>
            </p:extLst>
          </p:nvPr>
        </p:nvGraphicFramePr>
        <p:xfrm>
          <a:off x="8633849" y="1836029"/>
          <a:ext cx="3382193" cy="189192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3">
                  <a:extLst>
                    <a:ext uri="{9D8B030D-6E8A-4147-A177-3AD203B41FA5}">
                      <a16:colId xmlns:a16="http://schemas.microsoft.com/office/drawing/2014/main" val="4049772561"/>
                    </a:ext>
                  </a:extLst>
                </a:gridCol>
                <a:gridCol w="695018">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23650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solidFill>
                      <a:schemeClr val="bg1"/>
                    </a:solidFill>
                  </a:tcPr>
                </a:tc>
                <a:extLst>
                  <a:ext uri="{0D108BD9-81ED-4DB2-BD59-A6C34878D82A}">
                    <a16:rowId xmlns:a16="http://schemas.microsoft.com/office/drawing/2014/main" val="554776666"/>
                  </a:ext>
                </a:extLst>
              </a:tr>
              <a:tr h="59676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07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35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41586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Feedback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a:t>
            </a:r>
            <a:r>
              <a:rPr lang="en-GB"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115858757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42418955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2.9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6427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12. Feedback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6704" y="1525362"/>
            <a:ext cx="8246527" cy="1796400"/>
            <a:chOff x="380078" y="1436456"/>
            <a:chExt cx="8246527" cy="1512887"/>
          </a:xfrm>
        </p:grpSpPr>
        <p:graphicFrame>
          <p:nvGraphicFramePr>
            <p:cNvPr id="15" name="Q40">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20673351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798116338"/>
              </p:ext>
            </p:extLst>
          </p:nvPr>
        </p:nvGraphicFramePr>
        <p:xfrm>
          <a:off x="8612179" y="1719463"/>
          <a:ext cx="3382193" cy="188213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2">
                  <a:extLst>
                    <a:ext uri="{9D8B030D-6E8A-4147-A177-3AD203B41FA5}">
                      <a16:colId xmlns:a16="http://schemas.microsoft.com/office/drawing/2014/main" val="4049772561"/>
                    </a:ext>
                  </a:extLst>
                </a:gridCol>
                <a:gridCol w="695017">
                  <a:extLst>
                    <a:ext uri="{9D8B030D-6E8A-4147-A177-3AD203B41FA5}">
                      <a16:colId xmlns:a16="http://schemas.microsoft.com/office/drawing/2014/main" val="761297345"/>
                    </a:ext>
                  </a:extLst>
                </a:gridCol>
                <a:gridCol w="467446">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6">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23833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6526197"/>
                  </a:ext>
                </a:extLst>
              </a:tr>
              <a:tr h="63032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06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12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78275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726025"/>
            <a:ext cx="6643399" cy="401751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2023, 2024 and 2025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62491" y="513927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C0FFBB0-6BB2-91CB-4A48-EE9882083413}"/>
              </a:ext>
            </a:extLst>
          </p:cNvPr>
          <p:cNvSpPr txBox="1"/>
          <p:nvPr/>
        </p:nvSpPr>
        <p:spPr>
          <a:xfrm>
            <a:off x="628769" y="4719304"/>
            <a:ext cx="9790113" cy="1569660"/>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endParaRPr lang="en-GB" sz="12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amended or non-comparable and therefore are not included in this section: Q13, Q15, Q19, Q20, Q21_1, Q21_2, Q21_3, Q21_4, Q22, Q27, Q28, Q29, Q30, Q32_3, Q37.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 two-sample t-test </a:t>
            </a:r>
            <a:r>
              <a:rPr lang="en-GB" sz="1200" dirty="0">
                <a:solidFill>
                  <a:schemeClr val="bg1"/>
                </a:solidFill>
                <a:latin typeface="Arial" panose="020B0604020202020204" pitchFamily="34" charset="0"/>
                <a:cs typeface="Arial" panose="020B0604020202020204" pitchFamily="34" charset="0"/>
              </a:rPr>
              <a:t>is a statistical test used to compare the means of two groups to see if there is a significant difference between them and assess whether observed differences are likely due to chance or not.</a:t>
            </a: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2023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NHS community mental health </a:t>
            </a:r>
            <a:r>
              <a:rPr lang="en-GB" sz="1200" dirty="0">
                <a:latin typeface="Arial" panose="020B0604020202020204" pitchFamily="34" charset="0"/>
                <a:cs typeface="Arial" panose="020B0604020202020204" pitchFamily="34" charset="0"/>
              </a:rPr>
              <a:t>trusts in</a:t>
            </a:r>
            <a:r>
              <a:rPr lang="en-US" sz="1200" dirty="0">
                <a:latin typeface="Arial" panose="020B0604020202020204" pitchFamily="34" charset="0"/>
                <a:cs typeface="Arial" panose="020B0604020202020204" pitchFamily="34" charset="0"/>
              </a:rPr>
              <a:t>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the table underneath the charts, showing significant differences between this year (2025) and the previous years (2023 and 2024). Z-tests set to 95% significance were used to compare data between the three years (2025 vs 2024 and 2025 vs 2023).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icture 8">
            <a:extLst>
              <a:ext uri="{FF2B5EF4-FFF2-40B4-BE49-F238E27FC236}">
                <a16:creationId xmlns:a16="http://schemas.microsoft.com/office/drawing/2014/main" id="{246931C9-192F-B5DC-72DD-2F1FAF867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8376" y="1468802"/>
            <a:ext cx="4164249" cy="3920396"/>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Support while waiting</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6_c" descr="Trust mean score trend data for Q7, plotted against the national average. ">
            <a:extLst>
              <a:ext uri="{FF2B5EF4-FFF2-40B4-BE49-F238E27FC236}">
                <a16:creationId xmlns:a16="http://schemas.microsoft.com/office/drawing/2014/main" id="{C309B750-6510-D62A-E828-4601990FC005}"/>
              </a:ext>
            </a:extLst>
          </p:cNvPr>
          <p:cNvGraphicFramePr/>
          <p:nvPr>
            <p:extLst>
              <p:ext uri="{D42A27DB-BD31-4B8C-83A1-F6EECF244321}">
                <p14:modId xmlns:p14="http://schemas.microsoft.com/office/powerpoint/2010/main" val="3920365673"/>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6_sig" descr="Significant changes 2021 vs 2020&#10;Significant changes 2021 vs 2019" title="Significant changes">
            <a:extLst>
              <a:ext uri="{FF2B5EF4-FFF2-40B4-BE49-F238E27FC236}">
                <a16:creationId xmlns:a16="http://schemas.microsoft.com/office/drawing/2014/main" id="{EB817434-7E31-AE38-E7B6-B08669C9B08D}"/>
              </a:ext>
            </a:extLst>
          </p:cNvPr>
          <p:cNvGraphicFramePr>
            <a:graphicFrameLocks noGrp="1"/>
          </p:cNvGraphicFramePr>
          <p:nvPr>
            <p:extLst>
              <p:ext uri="{D42A27DB-BD31-4B8C-83A1-F6EECF244321}">
                <p14:modId xmlns:p14="http://schemas.microsoft.com/office/powerpoint/2010/main" val="701163414"/>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
        <p:nvSpPr>
          <p:cNvPr id="2" name="Q7_t">
            <a:extLst>
              <a:ext uri="{FF2B5EF4-FFF2-40B4-BE49-F238E27FC236}">
                <a16:creationId xmlns:a16="http://schemas.microsoft.com/office/drawing/2014/main" id="{2231BC3B-E649-BA78-F2C3-7AD328ACC975}"/>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and were offered support while waiting for treatment. Respondents who stated that they didn't know or couldn't remember or that they did not need any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35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6_t">
            <a:extLst>
              <a:ext uri="{FF2B5EF4-FFF2-40B4-BE49-F238E27FC236}">
                <a16:creationId xmlns:a16="http://schemas.microsoft.com/office/drawing/2014/main" id="{47915EB9-9AF4-A062-8A24-809860A3D3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Respondents who stated that they didn't know or couldn't remember have been excluded. Number of respondents:  2023</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51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6" name="Q7_sig" descr="Significant changes 2021 vs 2020&#10;Significant changes 2021 vs 2019" title="Significant changes">
            <a:extLst>
              <a:ext uri="{FF2B5EF4-FFF2-40B4-BE49-F238E27FC236}">
                <a16:creationId xmlns:a16="http://schemas.microsoft.com/office/drawing/2014/main" id="{8DC9FCF6-81A3-5F6C-D496-9DFCDDD60A19}"/>
              </a:ext>
            </a:extLst>
          </p:cNvPr>
          <p:cNvGraphicFramePr>
            <a:graphicFrameLocks noGrp="1"/>
          </p:cNvGraphicFramePr>
          <p:nvPr>
            <p:extLst>
              <p:ext uri="{D42A27DB-BD31-4B8C-83A1-F6EECF244321}">
                <p14:modId xmlns:p14="http://schemas.microsoft.com/office/powerpoint/2010/main" val="3297959476"/>
              </p:ext>
            </p:extLst>
          </p:nvPr>
        </p:nvGraphicFramePr>
        <p:xfrm>
          <a:off x="702677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7_c" descr="Trust mean score trend data for Q7, plotted against the national average. ">
            <a:extLst>
              <a:ext uri="{FF2B5EF4-FFF2-40B4-BE49-F238E27FC236}">
                <a16:creationId xmlns:a16="http://schemas.microsoft.com/office/drawing/2014/main" id="{D7758DCB-321E-09AF-498C-916FEE0BB18D}"/>
              </a:ext>
            </a:extLst>
          </p:cNvPr>
          <p:cNvGraphicFramePr/>
          <p:nvPr>
            <p:extLst>
              <p:ext uri="{D42A27DB-BD31-4B8C-83A1-F6EECF244321}">
                <p14:modId xmlns:p14="http://schemas.microsoft.com/office/powerpoint/2010/main" val="3475764067"/>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905661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5BE32-1EF8-69D8-48D3-9C985FD2A82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F68267-AE4C-C4D7-6618-26A66D53287C}"/>
              </a:ext>
            </a:extLst>
          </p:cNvPr>
          <p:cNvSpPr>
            <a:spLocks noGrp="1"/>
          </p:cNvSpPr>
          <p:nvPr>
            <p:ph type="title"/>
          </p:nvPr>
        </p:nvSpPr>
        <p:spPr>
          <a:xfrm>
            <a:off x="419970" y="509078"/>
            <a:ext cx="11417697" cy="654856"/>
          </a:xfrm>
        </p:spPr>
        <p:txBody>
          <a:bodyPr>
            <a:normAutofit/>
          </a:bodyPr>
          <a:lstStyle/>
          <a:p>
            <a:r>
              <a:rPr lang="en-US" dirty="0"/>
              <a:t>Section 2. Mental health team</a:t>
            </a:r>
            <a:endParaRPr lang="en-GB" dirty="0"/>
          </a:p>
        </p:txBody>
      </p:sp>
      <p:sp>
        <p:nvSpPr>
          <p:cNvPr id="45" name="Slide Number Placeholder 1">
            <a:extLst>
              <a:ext uri="{FF2B5EF4-FFF2-40B4-BE49-F238E27FC236}">
                <a16:creationId xmlns:a16="http://schemas.microsoft.com/office/drawing/2014/main" id="{D93D0458-2076-278D-C6DE-A0EE6182DB9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9_t">
            <a:extLst>
              <a:ext uri="{FF2B5EF4-FFF2-40B4-BE49-F238E27FC236}">
                <a16:creationId xmlns:a16="http://schemas.microsoft.com/office/drawing/2014/main" id="{390AE452-8C6C-1F5E-14A9-5142BF2EACBD}"/>
              </a:ext>
            </a:extLst>
          </p:cNvPr>
          <p:cNvSpPr/>
          <p:nvPr/>
        </p:nvSpPr>
        <p:spPr>
          <a:xfrm>
            <a:off x="6836853" y="5811706"/>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243;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8_t">
            <a:extLst>
              <a:ext uri="{FF2B5EF4-FFF2-40B4-BE49-F238E27FC236}">
                <a16:creationId xmlns:a16="http://schemas.microsoft.com/office/drawing/2014/main" id="{B8CAB1DE-07C7-F7A8-D821-FA80A3BDBF7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224;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8_c" descr="Trust mean score trend data for Q7, plotted against the national average. ">
            <a:extLst>
              <a:ext uri="{FF2B5EF4-FFF2-40B4-BE49-F238E27FC236}">
                <a16:creationId xmlns:a16="http://schemas.microsoft.com/office/drawing/2014/main" id="{2B47DBA9-56E6-9F69-48D6-2283D172F1F2}"/>
              </a:ext>
            </a:extLst>
          </p:cNvPr>
          <p:cNvGraphicFramePr/>
          <p:nvPr>
            <p:extLst>
              <p:ext uri="{D42A27DB-BD31-4B8C-83A1-F6EECF244321}">
                <p14:modId xmlns:p14="http://schemas.microsoft.com/office/powerpoint/2010/main" val="4110982829"/>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8_sig" descr="Significant changes 2021 vs 2020&#10;Significant changes 2021 vs 2019" title="Significant changes">
            <a:extLst>
              <a:ext uri="{FF2B5EF4-FFF2-40B4-BE49-F238E27FC236}">
                <a16:creationId xmlns:a16="http://schemas.microsoft.com/office/drawing/2014/main" id="{39D45D2F-6E60-5AD2-0A6E-50A229349B48}"/>
              </a:ext>
            </a:extLst>
          </p:cNvPr>
          <p:cNvGraphicFramePr>
            <a:graphicFrameLocks noGrp="1"/>
          </p:cNvGraphicFramePr>
          <p:nvPr>
            <p:extLst>
              <p:ext uri="{D42A27DB-BD31-4B8C-83A1-F6EECF244321}">
                <p14:modId xmlns:p14="http://schemas.microsoft.com/office/powerpoint/2010/main" val="3613542354"/>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7" name="Q9_sig" descr="Significant changes 2021 vs 2020&#10;Significant changes 2021 vs 2019" title="Significant changes">
            <a:extLst>
              <a:ext uri="{FF2B5EF4-FFF2-40B4-BE49-F238E27FC236}">
                <a16:creationId xmlns:a16="http://schemas.microsoft.com/office/drawing/2014/main" id="{0AF8E83C-B079-0D0D-CFD2-C508D4F88531}"/>
              </a:ext>
            </a:extLst>
          </p:cNvPr>
          <p:cNvGraphicFramePr>
            <a:graphicFrameLocks noGrp="1"/>
          </p:cNvGraphicFramePr>
          <p:nvPr>
            <p:extLst>
              <p:ext uri="{D42A27DB-BD31-4B8C-83A1-F6EECF244321}">
                <p14:modId xmlns:p14="http://schemas.microsoft.com/office/powerpoint/2010/main" val="3326667332"/>
              </p:ext>
            </p:extLst>
          </p:nvPr>
        </p:nvGraphicFramePr>
        <p:xfrm>
          <a:off x="7047098"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Q9_c" descr="Trust mean score trend data for Q7, plotted against the national average. ">
            <a:extLst>
              <a:ext uri="{FF2B5EF4-FFF2-40B4-BE49-F238E27FC236}">
                <a16:creationId xmlns:a16="http://schemas.microsoft.com/office/drawing/2014/main" id="{F6AA6675-84CB-4A48-452D-35E06C928339}"/>
              </a:ext>
            </a:extLst>
          </p:cNvPr>
          <p:cNvGraphicFramePr/>
          <p:nvPr>
            <p:extLst>
              <p:ext uri="{D42A27DB-BD31-4B8C-83A1-F6EECF244321}">
                <p14:modId xmlns:p14="http://schemas.microsoft.com/office/powerpoint/2010/main" val="2878122099"/>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827784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F72CE-DA27-1C2F-A774-E177247A3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E265048-10CA-DB6C-44AE-0BBDF152ACD0}"/>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164F1D42-7EED-CC8C-1D38-B5892BDF4B5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11_t">
            <a:extLst>
              <a:ext uri="{FF2B5EF4-FFF2-40B4-BE49-F238E27FC236}">
                <a16:creationId xmlns:a16="http://schemas.microsoft.com/office/drawing/2014/main" id="{6C49C5AF-D457-C609-DD64-F1209EE0C048}"/>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0_t">
            <a:extLst>
              <a:ext uri="{FF2B5EF4-FFF2-40B4-BE49-F238E27FC236}">
                <a16:creationId xmlns:a16="http://schemas.microsoft.com/office/drawing/2014/main" id="{20485D29-1629-AC68-E01D-5D7CBAA80C92}"/>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223;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0_c" descr="Trust mean score trend data for Q7, plotted against the national average. ">
            <a:extLst>
              <a:ext uri="{FF2B5EF4-FFF2-40B4-BE49-F238E27FC236}">
                <a16:creationId xmlns:a16="http://schemas.microsoft.com/office/drawing/2014/main" id="{8DB08507-DED0-9992-2FBF-7E3F16D88D23}"/>
              </a:ext>
            </a:extLst>
          </p:cNvPr>
          <p:cNvGraphicFramePr/>
          <p:nvPr>
            <p:extLst>
              <p:ext uri="{D42A27DB-BD31-4B8C-83A1-F6EECF244321}">
                <p14:modId xmlns:p14="http://schemas.microsoft.com/office/powerpoint/2010/main" val="2146512457"/>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0_sig" descr="Significant changes 2021 vs 2020&#10;Significant changes 2021 vs 2019" title="Significant changes">
            <a:extLst>
              <a:ext uri="{FF2B5EF4-FFF2-40B4-BE49-F238E27FC236}">
                <a16:creationId xmlns:a16="http://schemas.microsoft.com/office/drawing/2014/main" id="{60FA7A01-596C-65C4-3541-8AEBD0E939F1}"/>
              </a:ext>
            </a:extLst>
          </p:cNvPr>
          <p:cNvGraphicFramePr>
            <a:graphicFrameLocks noGrp="1"/>
          </p:cNvGraphicFramePr>
          <p:nvPr>
            <p:extLst>
              <p:ext uri="{D42A27DB-BD31-4B8C-83A1-F6EECF244321}">
                <p14:modId xmlns:p14="http://schemas.microsoft.com/office/powerpoint/2010/main" val="73877669"/>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7" name="Q11_sig" descr="Significant changes 2021 vs 2020&#10;Significant changes 2021 vs 2019" title="Significant changes">
            <a:extLst>
              <a:ext uri="{FF2B5EF4-FFF2-40B4-BE49-F238E27FC236}">
                <a16:creationId xmlns:a16="http://schemas.microsoft.com/office/drawing/2014/main" id="{D08D8989-5C29-1BB1-A4B1-473CCB081F0C}"/>
              </a:ext>
            </a:extLst>
          </p:cNvPr>
          <p:cNvGraphicFramePr>
            <a:graphicFrameLocks noGrp="1"/>
          </p:cNvGraphicFramePr>
          <p:nvPr>
            <p:extLst>
              <p:ext uri="{D42A27DB-BD31-4B8C-83A1-F6EECF244321}">
                <p14:modId xmlns:p14="http://schemas.microsoft.com/office/powerpoint/2010/main" val="3559702818"/>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11_c" descr="Trust mean score trend data for Q7, plotted against the national average. ">
            <a:extLst>
              <a:ext uri="{FF2B5EF4-FFF2-40B4-BE49-F238E27FC236}">
                <a16:creationId xmlns:a16="http://schemas.microsoft.com/office/drawing/2014/main" id="{EB6FB0AA-A8B9-C20E-5E82-AD3FF59B313B}"/>
              </a:ext>
            </a:extLst>
          </p:cNvPr>
          <p:cNvGraphicFramePr/>
          <p:nvPr>
            <p:extLst>
              <p:ext uri="{D42A27DB-BD31-4B8C-83A1-F6EECF244321}">
                <p14:modId xmlns:p14="http://schemas.microsoft.com/office/powerpoint/2010/main" val="3924216668"/>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482065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31183-B5A7-BB57-9D9A-010FECFD818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E2D63-8DCB-9DF0-3D38-94D682985CA1}"/>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C53BC84F-87E5-FEB4-3516-398A840A53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12_t">
            <a:extLst>
              <a:ext uri="{FF2B5EF4-FFF2-40B4-BE49-F238E27FC236}">
                <a16:creationId xmlns:a16="http://schemas.microsoft.com/office/drawing/2014/main" id="{B57C6FE4-0AE2-B01A-52BE-DB2D03CB6470}"/>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2_c" descr="Trust mean score trend data for Q7, plotted against the national average. ">
            <a:extLst>
              <a:ext uri="{FF2B5EF4-FFF2-40B4-BE49-F238E27FC236}">
                <a16:creationId xmlns:a16="http://schemas.microsoft.com/office/drawing/2014/main" id="{8177CA93-3772-A0C9-30EE-F06C500EB610}"/>
              </a:ext>
            </a:extLst>
          </p:cNvPr>
          <p:cNvGraphicFramePr/>
          <p:nvPr>
            <p:extLst>
              <p:ext uri="{D42A27DB-BD31-4B8C-83A1-F6EECF244321}">
                <p14:modId xmlns:p14="http://schemas.microsoft.com/office/powerpoint/2010/main" val="967242923"/>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2_sig" descr="Significant changes 2021 vs 2020&#10;Significant changes 2021 vs 2019" title="Significant changes">
            <a:extLst>
              <a:ext uri="{FF2B5EF4-FFF2-40B4-BE49-F238E27FC236}">
                <a16:creationId xmlns:a16="http://schemas.microsoft.com/office/drawing/2014/main" id="{E18303F8-3251-DF81-1038-F1AB95F1E36B}"/>
              </a:ext>
            </a:extLst>
          </p:cNvPr>
          <p:cNvGraphicFramePr>
            <a:graphicFrameLocks noGrp="1"/>
          </p:cNvGraphicFramePr>
          <p:nvPr>
            <p:extLst>
              <p:ext uri="{D42A27DB-BD31-4B8C-83A1-F6EECF244321}">
                <p14:modId xmlns:p14="http://schemas.microsoft.com/office/powerpoint/2010/main" val="873179861"/>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02666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7120" y="1246218"/>
            <a:ext cx="11268000"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care experiences and how they are reported. For example, research shows that older people report more positive experiences of care than younger people. Since trusts have differing profiles of Community mental health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and sex of respondents to reflect the ‘national’ age-sex type distribution (based on all respondents to the survey). 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Q1), and others are ‘routing questions’, which are designed to filter out respondents to whom subsequent questions do not apply (for example Q20). These questions are not scored. </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chemeClr val="accent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scoring is computed as the arithmetic mean of question scores for the section </a:t>
            </a:r>
          </a:p>
          <a:p>
            <a:pPr>
              <a:spcBef>
                <a:spcPts val="600"/>
              </a:spcBef>
              <a:spcAft>
                <a:spcPts val="600"/>
              </a:spcAft>
            </a:pPr>
            <a:r>
              <a:rPr lang="en-GB" sz="1200" dirty="0">
                <a:latin typeface="Arial" panose="020B0604020202020204" pitchFamily="34" charset="0"/>
                <a:cs typeface="Arial" panose="020B0604020202020204" pitchFamily="34" charset="0"/>
              </a:rPr>
              <a:t>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200" dirty="0">
                <a:latin typeface="Arial" panose="020B0604020202020204" pitchFamily="34" charset="0"/>
                <a:cs typeface="Arial" panose="020B0604020202020204" pitchFamily="34" charset="0"/>
              </a:rPr>
              <a:t>Benchmark data is not provided if fewer than 30 trusts have data for a given question.</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 </a:t>
            </a:r>
            <a:r>
              <a:rPr lang="en-GB" sz="1200" dirty="0">
                <a:latin typeface="Arial" panose="020B0604020202020204" pitchFamily="34" charset="0"/>
                <a:cs typeface="Arial" panose="020B0604020202020204" pitchFamily="34" charset="0"/>
              </a:rPr>
              <a:t>which is on the 'Analysis and Reporting' section of the 2025 Community mental health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FD45D-BBA9-5982-8A52-D0F9FD9AF3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CFEB4D-D95A-CC8F-BF49-8B8E62CF8945}"/>
              </a:ext>
            </a:extLst>
          </p:cNvPr>
          <p:cNvSpPr>
            <a:spLocks noGrp="1"/>
          </p:cNvSpPr>
          <p:nvPr>
            <p:ph type="title"/>
          </p:nvPr>
        </p:nvSpPr>
        <p:spPr>
          <a:xfrm>
            <a:off x="419970" y="509078"/>
            <a:ext cx="11417697" cy="654856"/>
          </a:xfrm>
        </p:spPr>
        <p:txBody>
          <a:bodyPr>
            <a:normAutofit/>
          </a:bodyPr>
          <a:lstStyle/>
          <a:p>
            <a:r>
              <a:rPr lang="en-US" dirty="0"/>
              <a:t>Section 3. Your care</a:t>
            </a:r>
            <a:endParaRPr lang="en-GB" dirty="0"/>
          </a:p>
        </p:txBody>
      </p:sp>
      <p:sp>
        <p:nvSpPr>
          <p:cNvPr id="45" name="Slide Number Placeholder 1">
            <a:extLst>
              <a:ext uri="{FF2B5EF4-FFF2-40B4-BE49-F238E27FC236}">
                <a16:creationId xmlns:a16="http://schemas.microsoft.com/office/drawing/2014/main" id="{251A733E-E48C-A8E7-0675-EC813C884AC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17_t">
            <a:extLst>
              <a:ext uri="{FF2B5EF4-FFF2-40B4-BE49-F238E27FC236}">
                <a16:creationId xmlns:a16="http://schemas.microsoft.com/office/drawing/2014/main" id="{143B76BE-491F-F9DD-3CCA-715DA065DDD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6_t">
            <a:extLst>
              <a:ext uri="{FF2B5EF4-FFF2-40B4-BE49-F238E27FC236}">
                <a16:creationId xmlns:a16="http://schemas.microsoft.com/office/drawing/2014/main" id="{106FC5B6-EBF8-E656-499E-5212B0A51A75}"/>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218;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6_c" descr="Trust mean score trend data for Q7, plotted against the national average. ">
            <a:extLst>
              <a:ext uri="{FF2B5EF4-FFF2-40B4-BE49-F238E27FC236}">
                <a16:creationId xmlns:a16="http://schemas.microsoft.com/office/drawing/2014/main" id="{3F920A9A-5F15-7638-5086-6B7016699EEC}"/>
              </a:ext>
            </a:extLst>
          </p:cNvPr>
          <p:cNvGraphicFramePr/>
          <p:nvPr>
            <p:extLst>
              <p:ext uri="{D42A27DB-BD31-4B8C-83A1-F6EECF244321}">
                <p14:modId xmlns:p14="http://schemas.microsoft.com/office/powerpoint/2010/main" val="2887770643"/>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6_sig" descr="Significant changes 2021 vs 2020&#10;Significant changes 2021 vs 2019" title="Significant changes">
            <a:extLst>
              <a:ext uri="{FF2B5EF4-FFF2-40B4-BE49-F238E27FC236}">
                <a16:creationId xmlns:a16="http://schemas.microsoft.com/office/drawing/2014/main" id="{032B0A6E-2151-21C0-7DB8-10A88AACE71D}"/>
              </a:ext>
            </a:extLst>
          </p:cNvPr>
          <p:cNvGraphicFramePr>
            <a:graphicFrameLocks noGrp="1"/>
          </p:cNvGraphicFramePr>
          <p:nvPr>
            <p:extLst>
              <p:ext uri="{D42A27DB-BD31-4B8C-83A1-F6EECF244321}">
                <p14:modId xmlns:p14="http://schemas.microsoft.com/office/powerpoint/2010/main" val="2461611585"/>
              </p:ext>
            </p:extLst>
          </p:nvPr>
        </p:nvGraphicFramePr>
        <p:xfrm>
          <a:off x="1227323"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7" name="Q17_sig" descr="Significant changes 2021 vs 2020&#10;Significant changes 2021 vs 2019" title="Significant changes">
            <a:extLst>
              <a:ext uri="{FF2B5EF4-FFF2-40B4-BE49-F238E27FC236}">
                <a16:creationId xmlns:a16="http://schemas.microsoft.com/office/drawing/2014/main" id="{50032D05-00C8-A41F-7499-85E8F93DB52B}"/>
              </a:ext>
            </a:extLst>
          </p:cNvPr>
          <p:cNvGraphicFramePr>
            <a:graphicFrameLocks noGrp="1"/>
          </p:cNvGraphicFramePr>
          <p:nvPr>
            <p:extLst>
              <p:ext uri="{D42A27DB-BD31-4B8C-83A1-F6EECF244321}">
                <p14:modId xmlns:p14="http://schemas.microsoft.com/office/powerpoint/2010/main" val="1161843264"/>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714274860"/>
                  </a:ext>
                </a:extLst>
              </a:tr>
            </a:tbl>
          </a:graphicData>
        </a:graphic>
      </p:graphicFrame>
      <p:graphicFrame>
        <p:nvGraphicFramePr>
          <p:cNvPr id="8" name="Q17_c" descr="Trust mean score trend data for Q7, plotted against the national average. ">
            <a:extLst>
              <a:ext uri="{FF2B5EF4-FFF2-40B4-BE49-F238E27FC236}">
                <a16:creationId xmlns:a16="http://schemas.microsoft.com/office/drawing/2014/main" id="{E75AADF3-E453-D9F5-E085-018201B354E9}"/>
              </a:ext>
            </a:extLst>
          </p:cNvPr>
          <p:cNvGraphicFramePr/>
          <p:nvPr>
            <p:extLst>
              <p:ext uri="{D42A27DB-BD31-4B8C-83A1-F6EECF244321}">
                <p14:modId xmlns:p14="http://schemas.microsoft.com/office/powerpoint/2010/main" val="453958466"/>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50746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03448-97C5-44C8-3D63-A321B7FA64E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7DFFCF3-0109-A5F6-D8A8-00FE7E5EC328}"/>
              </a:ext>
            </a:extLst>
          </p:cNvPr>
          <p:cNvSpPr>
            <a:spLocks noGrp="1"/>
          </p:cNvSpPr>
          <p:nvPr>
            <p:ph type="title"/>
          </p:nvPr>
        </p:nvSpPr>
        <p:spPr>
          <a:xfrm>
            <a:off x="419970" y="509078"/>
            <a:ext cx="11417697" cy="654856"/>
          </a:xfrm>
        </p:spPr>
        <p:txBody>
          <a:bodyPr>
            <a:normAutofit/>
          </a:bodyPr>
          <a:lstStyle/>
          <a:p>
            <a:r>
              <a:rPr lang="en-US" dirty="0"/>
              <a:t>Section 3. Your care </a:t>
            </a:r>
            <a:r>
              <a:rPr lang="en-GB" dirty="0"/>
              <a:t>(continued)</a:t>
            </a:r>
          </a:p>
        </p:txBody>
      </p:sp>
      <p:sp>
        <p:nvSpPr>
          <p:cNvPr id="45" name="Slide Number Placeholder 1">
            <a:extLst>
              <a:ext uri="{FF2B5EF4-FFF2-40B4-BE49-F238E27FC236}">
                <a16:creationId xmlns:a16="http://schemas.microsoft.com/office/drawing/2014/main" id="{1D658A42-4B7A-0609-EBC3-7309152F093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18_t">
            <a:extLst>
              <a:ext uri="{FF2B5EF4-FFF2-40B4-BE49-F238E27FC236}">
                <a16:creationId xmlns:a16="http://schemas.microsoft.com/office/drawing/2014/main" id="{39F3F9E2-C126-4CF8-F952-6F33584D2687}"/>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8_c" descr="Trust mean score trend data for Q7, plotted against the national average. ">
            <a:extLst>
              <a:ext uri="{FF2B5EF4-FFF2-40B4-BE49-F238E27FC236}">
                <a16:creationId xmlns:a16="http://schemas.microsoft.com/office/drawing/2014/main" id="{4BA7ABCE-AA30-394E-4FD9-45252C86EAC8}"/>
              </a:ext>
            </a:extLst>
          </p:cNvPr>
          <p:cNvGraphicFramePr/>
          <p:nvPr>
            <p:extLst>
              <p:ext uri="{D42A27DB-BD31-4B8C-83A1-F6EECF244321}">
                <p14:modId xmlns:p14="http://schemas.microsoft.com/office/powerpoint/2010/main" val="823465136"/>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_sig" descr="Significant changes 2021 vs 2020&#10;Significant changes 2021 vs 2019" title="Significant changes">
            <a:extLst>
              <a:ext uri="{FF2B5EF4-FFF2-40B4-BE49-F238E27FC236}">
                <a16:creationId xmlns:a16="http://schemas.microsoft.com/office/drawing/2014/main" id="{3256FEA6-13B1-1939-9647-548BBC7867A0}"/>
              </a:ext>
            </a:extLst>
          </p:cNvPr>
          <p:cNvGraphicFramePr>
            <a:graphicFrameLocks noGrp="1"/>
          </p:cNvGraphicFramePr>
          <p:nvPr>
            <p:extLst>
              <p:ext uri="{D42A27DB-BD31-4B8C-83A1-F6EECF244321}">
                <p14:modId xmlns:p14="http://schemas.microsoft.com/office/powerpoint/2010/main" val="3889885865"/>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1181991253"/>
                  </a:ext>
                </a:extLst>
              </a:tr>
            </a:tbl>
          </a:graphicData>
        </a:graphic>
      </p:graphicFrame>
    </p:spTree>
    <p:extLst>
      <p:ext uri="{BB962C8B-B14F-4D97-AF65-F5344CB8AC3E}">
        <p14:creationId xmlns:p14="http://schemas.microsoft.com/office/powerpoint/2010/main" val="9722962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B7D9A-8AD1-06B9-9718-43E016A646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CF2DFB-033E-C626-8366-4F407008FFB7}"/>
              </a:ext>
            </a:extLst>
          </p:cNvPr>
          <p:cNvSpPr>
            <a:spLocks noGrp="1"/>
          </p:cNvSpPr>
          <p:nvPr>
            <p:ph type="title"/>
          </p:nvPr>
        </p:nvSpPr>
        <p:spPr>
          <a:xfrm>
            <a:off x="419970" y="509078"/>
            <a:ext cx="11417697" cy="654856"/>
          </a:xfrm>
        </p:spPr>
        <p:txBody>
          <a:bodyPr>
            <a:normAutofit/>
          </a:bodyPr>
          <a:lstStyle/>
          <a:p>
            <a:r>
              <a:rPr lang="en-US" dirty="0"/>
              <a:t>Section 4. Medication</a:t>
            </a:r>
            <a:endParaRPr lang="en-GB" dirty="0"/>
          </a:p>
        </p:txBody>
      </p:sp>
      <p:sp>
        <p:nvSpPr>
          <p:cNvPr id="45" name="Slide Number Placeholder 1">
            <a:extLst>
              <a:ext uri="{FF2B5EF4-FFF2-40B4-BE49-F238E27FC236}">
                <a16:creationId xmlns:a16="http://schemas.microsoft.com/office/drawing/2014/main" id="{1BB1CCA5-B8D2-4238-628A-B42D9FA563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11" name="organisation_info">
            <a:extLst>
              <a:ext uri="{FF2B5EF4-FFF2-40B4-BE49-F238E27FC236}">
                <a16:creationId xmlns:a16="http://schemas.microsoft.com/office/drawing/2014/main" id="{2A0B05B6-3D72-40B6-2062-65E58CF8CB5D}"/>
              </a:ext>
            </a:extLst>
          </p:cNvPr>
          <p:cNvSpPr txBox="1">
            <a:spLocks/>
          </p:cNvSpPr>
          <p:nvPr/>
        </p:nvSpPr>
        <p:spPr>
          <a:xfrm>
            <a:off x="515938" y="1305630"/>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lnSpc>
                <a:spcPct val="150000"/>
              </a:lnSpc>
              <a:defRPr/>
            </a:pPr>
            <a:r>
              <a:rPr lang="en-GB" sz="1400" b="0" dirty="0">
                <a:solidFill>
                  <a:schemeClr val="tx1"/>
                </a:solidFill>
                <a:latin typeface="Arial"/>
              </a:rPr>
              <a:t>Please note, no data is available for this section. Question 20 has been revised for 2025, leading to questions 21 and 22 not retaining historical comparability to previous survey years.</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2599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CFF91-878D-3F7D-36EF-F8037AA069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1B1114-BF0D-4C8E-298F-2D70B55A03DD}"/>
              </a:ext>
            </a:extLst>
          </p:cNvPr>
          <p:cNvSpPr>
            <a:spLocks noGrp="1"/>
          </p:cNvSpPr>
          <p:nvPr>
            <p:ph type="title"/>
          </p:nvPr>
        </p:nvSpPr>
        <p:spPr>
          <a:xfrm>
            <a:off x="419970" y="509078"/>
            <a:ext cx="11417697" cy="654856"/>
          </a:xfrm>
        </p:spPr>
        <p:txBody>
          <a:bodyPr>
            <a:normAutofit/>
          </a:bodyPr>
          <a:lstStyle/>
          <a:p>
            <a:r>
              <a:rPr lang="en-US" dirty="0"/>
              <a:t>Section 5. Psychological therapies</a:t>
            </a:r>
            <a:endParaRPr lang="en-GB" dirty="0"/>
          </a:p>
        </p:txBody>
      </p:sp>
      <p:sp>
        <p:nvSpPr>
          <p:cNvPr id="45" name="Slide Number Placeholder 1">
            <a:extLst>
              <a:ext uri="{FF2B5EF4-FFF2-40B4-BE49-F238E27FC236}">
                <a16:creationId xmlns:a16="http://schemas.microsoft.com/office/drawing/2014/main" id="{6BD5C2BD-E419-B051-AFDA-11A48B9085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3" name="Q25_c" descr="Trust mean score trend data for Q7, plotted against the national average. ">
            <a:extLst>
              <a:ext uri="{FF2B5EF4-FFF2-40B4-BE49-F238E27FC236}">
                <a16:creationId xmlns:a16="http://schemas.microsoft.com/office/drawing/2014/main" id="{A1D2307B-2928-958B-9B8E-E9DF5535AC5F}"/>
              </a:ext>
            </a:extLst>
          </p:cNvPr>
          <p:cNvGraphicFramePr/>
          <p:nvPr>
            <p:extLst>
              <p:ext uri="{D42A27DB-BD31-4B8C-83A1-F6EECF244321}">
                <p14:modId xmlns:p14="http://schemas.microsoft.com/office/powerpoint/2010/main" val="3071386681"/>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25_sig" descr="Significant changes 2021 vs 2020&#10;Significant changes 2021 vs 2019" title="Significant changes">
            <a:extLst>
              <a:ext uri="{FF2B5EF4-FFF2-40B4-BE49-F238E27FC236}">
                <a16:creationId xmlns:a16="http://schemas.microsoft.com/office/drawing/2014/main" id="{963BF380-FAC1-CEC1-2D41-EE847DD406C0}"/>
              </a:ext>
            </a:extLst>
          </p:cNvPr>
          <p:cNvGraphicFramePr>
            <a:graphicFrameLocks noGrp="1"/>
          </p:cNvGraphicFramePr>
          <p:nvPr>
            <p:extLst>
              <p:ext uri="{D42A27DB-BD31-4B8C-83A1-F6EECF244321}">
                <p14:modId xmlns:p14="http://schemas.microsoft.com/office/powerpoint/2010/main" val="1273634862"/>
              </p:ext>
            </p:extLst>
          </p:nvPr>
        </p:nvGraphicFramePr>
        <p:xfrm>
          <a:off x="1227323"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6" name="Q25_t">
            <a:extLst>
              <a:ext uri="{FF2B5EF4-FFF2-40B4-BE49-F238E27FC236}">
                <a16:creationId xmlns:a16="http://schemas.microsoft.com/office/drawing/2014/main" id="{4F139FBE-912D-A57C-B348-E2DF98AD8A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received any therapy in the last 12 months for their mental health needs.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8499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DB972-CB1B-66C6-5C76-DBCD9A3314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12103A-8426-180D-B69E-97EC9CDDA873}"/>
              </a:ext>
            </a:extLst>
          </p:cNvPr>
          <p:cNvSpPr>
            <a:spLocks noGrp="1"/>
          </p:cNvSpPr>
          <p:nvPr>
            <p:ph type="title"/>
          </p:nvPr>
        </p:nvSpPr>
        <p:spPr>
          <a:xfrm>
            <a:off x="419970" y="509078"/>
            <a:ext cx="11417697" cy="654856"/>
          </a:xfrm>
        </p:spPr>
        <p:txBody>
          <a:bodyPr>
            <a:normAutofit/>
          </a:bodyPr>
          <a:lstStyle/>
          <a:p>
            <a:r>
              <a:rPr lang="en-US" dirty="0"/>
              <a:t>Section 6. Crisis care support</a:t>
            </a:r>
            <a:endParaRPr lang="en-GB" dirty="0"/>
          </a:p>
        </p:txBody>
      </p:sp>
      <p:sp>
        <p:nvSpPr>
          <p:cNvPr id="45" name="Slide Number Placeholder 1">
            <a:extLst>
              <a:ext uri="{FF2B5EF4-FFF2-40B4-BE49-F238E27FC236}">
                <a16:creationId xmlns:a16="http://schemas.microsoft.com/office/drawing/2014/main" id="{29CE0267-696C-6A3A-41EF-9E7453B52EF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10" name="organisation_info">
            <a:extLst>
              <a:ext uri="{FF2B5EF4-FFF2-40B4-BE49-F238E27FC236}">
                <a16:creationId xmlns:a16="http://schemas.microsoft.com/office/drawing/2014/main" id="{521791E1-D2CE-4362-CED5-1C23A6E1A404}"/>
              </a:ext>
            </a:extLst>
          </p:cNvPr>
          <p:cNvSpPr txBox="1">
            <a:spLocks/>
          </p:cNvSpPr>
          <p:nvPr/>
        </p:nvSpPr>
        <p:spPr>
          <a:xfrm>
            <a:off x="515938" y="1314097"/>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lnSpc>
                <a:spcPct val="150000"/>
              </a:lnSpc>
              <a:defRPr/>
            </a:pPr>
            <a:r>
              <a:rPr lang="en-GB" sz="1400" b="0" dirty="0">
                <a:solidFill>
                  <a:schemeClr val="tx1"/>
                </a:solidFill>
                <a:latin typeface="Arial"/>
              </a:rPr>
              <a:t>Please note, that no data is available for this section due to question amendments, which means historical comparability with previous survey years cannot be maintained.</a:t>
            </a: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9641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D3132-E67A-7BCB-8A98-12CE88A23C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2F805F-9976-978E-827A-16ED31C69C3C}"/>
              </a:ext>
            </a:extLst>
          </p:cNvPr>
          <p:cNvSpPr>
            <a:spLocks noGrp="1"/>
          </p:cNvSpPr>
          <p:nvPr>
            <p:ph type="title"/>
          </p:nvPr>
        </p:nvSpPr>
        <p:spPr>
          <a:xfrm>
            <a:off x="419970" y="509078"/>
            <a:ext cx="11417697" cy="654856"/>
          </a:xfrm>
        </p:spPr>
        <p:txBody>
          <a:bodyPr>
            <a:normAutofit/>
          </a:bodyPr>
          <a:lstStyle/>
          <a:p>
            <a:r>
              <a:rPr lang="en-US" dirty="0"/>
              <a:t>Section 7. Crisis care access</a:t>
            </a:r>
            <a:endParaRPr lang="en-GB" dirty="0"/>
          </a:p>
        </p:txBody>
      </p:sp>
      <p:sp>
        <p:nvSpPr>
          <p:cNvPr id="45" name="Slide Number Placeholder 1">
            <a:extLst>
              <a:ext uri="{FF2B5EF4-FFF2-40B4-BE49-F238E27FC236}">
                <a16:creationId xmlns:a16="http://schemas.microsoft.com/office/drawing/2014/main" id="{B67E8E23-91A1-8CBE-6978-34E657738D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26_t">
            <a:extLst>
              <a:ext uri="{FF2B5EF4-FFF2-40B4-BE49-F238E27FC236}">
                <a16:creationId xmlns:a16="http://schemas.microsoft.com/office/drawing/2014/main" id="{D802B284-6FBD-2819-A08E-8843153219C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26_c" descr="Trust mean score trend data for Q7, plotted against the national average. ">
            <a:extLst>
              <a:ext uri="{FF2B5EF4-FFF2-40B4-BE49-F238E27FC236}">
                <a16:creationId xmlns:a16="http://schemas.microsoft.com/office/drawing/2014/main" id="{F76072FA-3541-2CA0-7ED3-669BE1731A5C}"/>
              </a:ext>
            </a:extLst>
          </p:cNvPr>
          <p:cNvGraphicFramePr/>
          <p:nvPr>
            <p:extLst>
              <p:ext uri="{D42A27DB-BD31-4B8C-83A1-F6EECF244321}">
                <p14:modId xmlns:p14="http://schemas.microsoft.com/office/powerpoint/2010/main" val="2913917075"/>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6_sig" descr="Significant changes 2021 vs 2020&#10;Significant changes 2021 vs 2019" title="Significant changes">
            <a:extLst>
              <a:ext uri="{FF2B5EF4-FFF2-40B4-BE49-F238E27FC236}">
                <a16:creationId xmlns:a16="http://schemas.microsoft.com/office/drawing/2014/main" id="{3B1168F3-3FB9-C026-FB9B-01B704FF3530}"/>
              </a:ext>
            </a:extLst>
          </p:cNvPr>
          <p:cNvGraphicFramePr>
            <a:graphicFrameLocks noGrp="1"/>
          </p:cNvGraphicFramePr>
          <p:nvPr>
            <p:extLst>
              <p:ext uri="{D42A27DB-BD31-4B8C-83A1-F6EECF244321}">
                <p14:modId xmlns:p14="http://schemas.microsoft.com/office/powerpoint/2010/main" val="1251079289"/>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3171450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0B405-15D8-09C2-9717-6AA921FF19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78689AC-42A4-7D7C-BA18-8EC9592AD3A1}"/>
              </a:ext>
            </a:extLst>
          </p:cNvPr>
          <p:cNvSpPr>
            <a:spLocks noGrp="1"/>
          </p:cNvSpPr>
          <p:nvPr>
            <p:ph type="title"/>
          </p:nvPr>
        </p:nvSpPr>
        <p:spPr>
          <a:xfrm>
            <a:off x="419970" y="509078"/>
            <a:ext cx="11417697" cy="654856"/>
          </a:xfrm>
        </p:spPr>
        <p:txBody>
          <a:bodyPr>
            <a:normAutofit/>
          </a:bodyPr>
          <a:lstStyle/>
          <a:p>
            <a:r>
              <a:rPr lang="en-US" dirty="0"/>
              <a:t>Section 8. </a:t>
            </a:r>
            <a:r>
              <a:rPr lang="en-GB" dirty="0"/>
              <a:t>Support with other areas of life</a:t>
            </a:r>
          </a:p>
        </p:txBody>
      </p:sp>
      <p:sp>
        <p:nvSpPr>
          <p:cNvPr id="45" name="Slide Number Placeholder 1">
            <a:extLst>
              <a:ext uri="{FF2B5EF4-FFF2-40B4-BE49-F238E27FC236}">
                <a16:creationId xmlns:a16="http://schemas.microsoft.com/office/drawing/2014/main" id="{84B68A11-07A5-1642-5313-4E6D156B3BD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2_1_t">
            <a:extLst>
              <a:ext uri="{FF2B5EF4-FFF2-40B4-BE49-F238E27FC236}">
                <a16:creationId xmlns:a16="http://schemas.microsoft.com/office/drawing/2014/main" id="{6A3ABE8A-7D84-531D-BE4E-90B0CEDB66E8}"/>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188;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1_t">
            <a:extLst>
              <a:ext uri="{FF2B5EF4-FFF2-40B4-BE49-F238E27FC236}">
                <a16:creationId xmlns:a16="http://schemas.microsoft.com/office/drawing/2014/main" id="{EA1A4F6B-E8E9-76F5-91FE-38787A1F504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support and did not need this, did not need support or did not have physical health needs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1_c" descr="Trust mean score trend data for Q7, plotted against the national average. ">
            <a:extLst>
              <a:ext uri="{FF2B5EF4-FFF2-40B4-BE49-F238E27FC236}">
                <a16:creationId xmlns:a16="http://schemas.microsoft.com/office/drawing/2014/main" id="{C4FEB7A6-69DD-E586-230B-BD5D1A1C458E}"/>
              </a:ext>
            </a:extLst>
          </p:cNvPr>
          <p:cNvGraphicFramePr/>
          <p:nvPr>
            <p:extLst>
              <p:ext uri="{D42A27DB-BD31-4B8C-83A1-F6EECF244321}">
                <p14:modId xmlns:p14="http://schemas.microsoft.com/office/powerpoint/2010/main" val="3974662500"/>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2_1_c" descr="Trust mean score trend data for Q7, plotted against the national average. ">
            <a:extLst>
              <a:ext uri="{FF2B5EF4-FFF2-40B4-BE49-F238E27FC236}">
                <a16:creationId xmlns:a16="http://schemas.microsoft.com/office/drawing/2014/main" id="{4F6ABAB3-1FF9-8B6A-E0A8-51C4A10B56D4}"/>
              </a:ext>
            </a:extLst>
          </p:cNvPr>
          <p:cNvGraphicFramePr/>
          <p:nvPr>
            <p:extLst>
              <p:ext uri="{D42A27DB-BD31-4B8C-83A1-F6EECF244321}">
                <p14:modId xmlns:p14="http://schemas.microsoft.com/office/powerpoint/2010/main" val="3992966403"/>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31_sig" descr="Significant changes 2021 vs 2020&#10;Significant changes 2021 vs 2019" title="Significant changes">
            <a:extLst>
              <a:ext uri="{FF2B5EF4-FFF2-40B4-BE49-F238E27FC236}">
                <a16:creationId xmlns:a16="http://schemas.microsoft.com/office/drawing/2014/main" id="{338DBFE9-47E5-129E-97FB-1DBA2FACD1A6}"/>
              </a:ext>
            </a:extLst>
          </p:cNvPr>
          <p:cNvGraphicFramePr>
            <a:graphicFrameLocks noGrp="1"/>
          </p:cNvGraphicFramePr>
          <p:nvPr>
            <p:extLst>
              <p:ext uri="{D42A27DB-BD31-4B8C-83A1-F6EECF244321}">
                <p14:modId xmlns:p14="http://schemas.microsoft.com/office/powerpoint/2010/main" val="4272993272"/>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2_1_sig" descr="Significant changes 2021 vs 2020&#10;Significant changes 2021 vs 2019" title="Significant changes">
            <a:extLst>
              <a:ext uri="{FF2B5EF4-FFF2-40B4-BE49-F238E27FC236}">
                <a16:creationId xmlns:a16="http://schemas.microsoft.com/office/drawing/2014/main" id="{9FB8EDC4-DD7D-63B9-CD7F-4EAADADF68F5}"/>
              </a:ext>
            </a:extLst>
          </p:cNvPr>
          <p:cNvGraphicFramePr>
            <a:graphicFrameLocks noGrp="1"/>
          </p:cNvGraphicFramePr>
          <p:nvPr>
            <p:extLst>
              <p:ext uri="{D42A27DB-BD31-4B8C-83A1-F6EECF244321}">
                <p14:modId xmlns:p14="http://schemas.microsoft.com/office/powerpoint/2010/main" val="2004710937"/>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9219414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C2FF0-62EB-F376-E93A-ADC2E852C4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6CF79D-44C7-A989-F8D4-19BC8A9371C8}"/>
              </a:ext>
            </a:extLst>
          </p:cNvPr>
          <p:cNvSpPr>
            <a:spLocks noGrp="1"/>
          </p:cNvSpPr>
          <p:nvPr>
            <p:ph type="title"/>
          </p:nvPr>
        </p:nvSpPr>
        <p:spPr>
          <a:xfrm>
            <a:off x="419970" y="509078"/>
            <a:ext cx="11417697" cy="654856"/>
          </a:xfrm>
        </p:spPr>
        <p:txBody>
          <a:bodyPr>
            <a:normAutofit/>
          </a:bodyPr>
          <a:lstStyle/>
          <a:p>
            <a:r>
              <a:rPr lang="en-US" dirty="0"/>
              <a:t>Section 8. Support with other areas of life </a:t>
            </a:r>
            <a:r>
              <a:rPr lang="en-GB" dirty="0"/>
              <a:t>(continued)</a:t>
            </a:r>
          </a:p>
        </p:txBody>
      </p:sp>
      <p:sp>
        <p:nvSpPr>
          <p:cNvPr id="45" name="Slide Number Placeholder 1">
            <a:extLst>
              <a:ext uri="{FF2B5EF4-FFF2-40B4-BE49-F238E27FC236}">
                <a16:creationId xmlns:a16="http://schemas.microsoft.com/office/drawing/2014/main" id="{A314C2DA-F6A4-E8E9-61C4-F5B405D04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3_t">
            <a:extLst>
              <a:ext uri="{FF2B5EF4-FFF2-40B4-BE49-F238E27FC236}">
                <a16:creationId xmlns:a16="http://schemas.microsoft.com/office/drawing/2014/main" id="{F16C8417-26C4-84E1-D00D-15910B355176}"/>
              </a:ext>
            </a:extLst>
          </p:cNvPr>
          <p:cNvSpPr/>
          <p:nvPr/>
        </p:nvSpPr>
        <p:spPr>
          <a:xfrm>
            <a:off x="6826693" y="5857289"/>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this was not applicable to them have been excluded. Number of respondents: 2023</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121</a:t>
            </a:r>
            <a:endParaRPr lang="en-GB" sz="900" dirty="0">
              <a:solidFill>
                <a:srgbClr val="595959"/>
              </a:solidFill>
              <a:latin typeface="Arial" panose="020B0604020202020204" pitchFamily="34" charset="0"/>
              <a:cs typeface="Arial" panose="020B0604020202020204" pitchFamily="34" charset="0"/>
            </a:endParaRPr>
          </a:p>
        </p:txBody>
      </p:sp>
      <p:sp>
        <p:nvSpPr>
          <p:cNvPr id="3" name="Q32_2_t">
            <a:extLst>
              <a:ext uri="{FF2B5EF4-FFF2-40B4-BE49-F238E27FC236}">
                <a16:creationId xmlns:a16="http://schemas.microsoft.com/office/drawing/2014/main" id="{4BB867B8-DDB6-BA03-5CCA-55CF27CC4B8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2_2_c" descr="Trust mean score trend data for Q7, plotted against the national average. ">
            <a:extLst>
              <a:ext uri="{FF2B5EF4-FFF2-40B4-BE49-F238E27FC236}">
                <a16:creationId xmlns:a16="http://schemas.microsoft.com/office/drawing/2014/main" id="{4830688F-D108-F87B-8984-F127123BDCE7}"/>
              </a:ext>
            </a:extLst>
          </p:cNvPr>
          <p:cNvGraphicFramePr/>
          <p:nvPr>
            <p:extLst>
              <p:ext uri="{D42A27DB-BD31-4B8C-83A1-F6EECF244321}">
                <p14:modId xmlns:p14="http://schemas.microsoft.com/office/powerpoint/2010/main" val="233763"/>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3_c" descr="Trust mean score trend data for Q7, plotted against the national average. ">
            <a:extLst>
              <a:ext uri="{FF2B5EF4-FFF2-40B4-BE49-F238E27FC236}">
                <a16:creationId xmlns:a16="http://schemas.microsoft.com/office/drawing/2014/main" id="{BC5349FF-CC1F-5F1E-B9E4-8F725002B6E9}"/>
              </a:ext>
            </a:extLst>
          </p:cNvPr>
          <p:cNvGraphicFramePr/>
          <p:nvPr>
            <p:extLst>
              <p:ext uri="{D42A27DB-BD31-4B8C-83A1-F6EECF244321}">
                <p14:modId xmlns:p14="http://schemas.microsoft.com/office/powerpoint/2010/main" val="2862951857"/>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32_2_sig" descr="Significant changes 2021 vs 2020&#10;Significant changes 2021 vs 2019" title="Significant changes">
            <a:extLst>
              <a:ext uri="{FF2B5EF4-FFF2-40B4-BE49-F238E27FC236}">
                <a16:creationId xmlns:a16="http://schemas.microsoft.com/office/drawing/2014/main" id="{DDC34E98-C016-8F2B-EB10-593BF1C89400}"/>
              </a:ext>
            </a:extLst>
          </p:cNvPr>
          <p:cNvGraphicFramePr>
            <a:graphicFrameLocks noGrp="1"/>
          </p:cNvGraphicFramePr>
          <p:nvPr>
            <p:extLst>
              <p:ext uri="{D42A27DB-BD31-4B8C-83A1-F6EECF244321}">
                <p14:modId xmlns:p14="http://schemas.microsoft.com/office/powerpoint/2010/main" val="814110552"/>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714274860"/>
                  </a:ext>
                </a:extLst>
              </a:tr>
            </a:tbl>
          </a:graphicData>
        </a:graphic>
      </p:graphicFrame>
      <p:graphicFrame>
        <p:nvGraphicFramePr>
          <p:cNvPr id="8" name="Q33_sig" descr="Significant changes 2021 vs 2020&#10;Significant changes 2021 vs 2019" title="Significant changes">
            <a:extLst>
              <a:ext uri="{FF2B5EF4-FFF2-40B4-BE49-F238E27FC236}">
                <a16:creationId xmlns:a16="http://schemas.microsoft.com/office/drawing/2014/main" id="{98D9E825-C02F-27B1-9CBD-6D276372EE35}"/>
              </a:ext>
            </a:extLst>
          </p:cNvPr>
          <p:cNvGraphicFramePr>
            <a:graphicFrameLocks noGrp="1"/>
          </p:cNvGraphicFramePr>
          <p:nvPr>
            <p:extLst>
              <p:ext uri="{D42A27DB-BD31-4B8C-83A1-F6EECF244321}">
                <p14:modId xmlns:p14="http://schemas.microsoft.com/office/powerpoint/2010/main" val="2347283092"/>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2644507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25C35-EECD-0888-6FDB-2FA518EFC9F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37124C-7279-D07C-6B95-75DC3E0008DC}"/>
              </a:ext>
            </a:extLst>
          </p:cNvPr>
          <p:cNvSpPr>
            <a:spLocks noGrp="1"/>
          </p:cNvSpPr>
          <p:nvPr>
            <p:ph type="title"/>
          </p:nvPr>
        </p:nvSpPr>
        <p:spPr>
          <a:xfrm>
            <a:off x="419970" y="509078"/>
            <a:ext cx="11417697" cy="654856"/>
          </a:xfrm>
        </p:spPr>
        <p:txBody>
          <a:bodyPr>
            <a:normAutofit/>
          </a:bodyPr>
          <a:lstStyle/>
          <a:p>
            <a:r>
              <a:rPr lang="en-US" dirty="0"/>
              <a:t>Section 9. Support in accessing care</a:t>
            </a:r>
            <a:endParaRPr lang="en-GB" dirty="0"/>
          </a:p>
        </p:txBody>
      </p:sp>
      <p:sp>
        <p:nvSpPr>
          <p:cNvPr id="45" name="Slide Number Placeholder 1">
            <a:extLst>
              <a:ext uri="{FF2B5EF4-FFF2-40B4-BE49-F238E27FC236}">
                <a16:creationId xmlns:a16="http://schemas.microsoft.com/office/drawing/2014/main" id="{AC3EA1AF-C248-733E-227B-1ECB78F267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34_t">
            <a:extLst>
              <a:ext uri="{FF2B5EF4-FFF2-40B4-BE49-F238E27FC236}">
                <a16:creationId xmlns:a16="http://schemas.microsoft.com/office/drawing/2014/main" id="{AA8CBDB3-9082-56F1-AE99-592A66F9665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4_c" descr="Trust mean score trend data for Q7, plotted against the national average. ">
            <a:extLst>
              <a:ext uri="{FF2B5EF4-FFF2-40B4-BE49-F238E27FC236}">
                <a16:creationId xmlns:a16="http://schemas.microsoft.com/office/drawing/2014/main" id="{05D2A1E7-0C54-F16C-404F-06E7361C5F96}"/>
              </a:ext>
            </a:extLst>
          </p:cNvPr>
          <p:cNvGraphicFramePr/>
          <p:nvPr>
            <p:extLst>
              <p:ext uri="{D42A27DB-BD31-4B8C-83A1-F6EECF244321}">
                <p14:modId xmlns:p14="http://schemas.microsoft.com/office/powerpoint/2010/main" val="2030598395"/>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4_sig" descr="Significant changes 2021 vs 2020&#10;Significant changes 2021 vs 2019" title="Significant changes">
            <a:extLst>
              <a:ext uri="{FF2B5EF4-FFF2-40B4-BE49-F238E27FC236}">
                <a16:creationId xmlns:a16="http://schemas.microsoft.com/office/drawing/2014/main" id="{5F7E24C2-771F-FB8F-31EC-E0A6A9E8DB9D}"/>
              </a:ext>
            </a:extLst>
          </p:cNvPr>
          <p:cNvGraphicFramePr>
            <a:graphicFrameLocks noGrp="1"/>
          </p:cNvGraphicFramePr>
          <p:nvPr>
            <p:extLst>
              <p:ext uri="{D42A27DB-BD31-4B8C-83A1-F6EECF244321}">
                <p14:modId xmlns:p14="http://schemas.microsoft.com/office/powerpoint/2010/main" val="3289703532"/>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19113986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42B7E-427D-DEC6-757F-B9521F7003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232B05-75B5-0B2F-B943-475C266D6B4A}"/>
              </a:ext>
            </a:extLst>
          </p:cNvPr>
          <p:cNvSpPr>
            <a:spLocks noGrp="1"/>
          </p:cNvSpPr>
          <p:nvPr>
            <p:ph type="title"/>
          </p:nvPr>
        </p:nvSpPr>
        <p:spPr>
          <a:xfrm>
            <a:off x="419970" y="509078"/>
            <a:ext cx="11417697" cy="654856"/>
          </a:xfrm>
        </p:spPr>
        <p:txBody>
          <a:bodyPr>
            <a:normAutofit/>
          </a:bodyPr>
          <a:lstStyle/>
          <a:p>
            <a:r>
              <a:rPr lang="en-US" dirty="0"/>
              <a:t>Section 10. Respect, dignity and compassion</a:t>
            </a:r>
            <a:endParaRPr lang="en-GB" dirty="0"/>
          </a:p>
        </p:txBody>
      </p:sp>
      <p:sp>
        <p:nvSpPr>
          <p:cNvPr id="45" name="Slide Number Placeholder 1">
            <a:extLst>
              <a:ext uri="{FF2B5EF4-FFF2-40B4-BE49-F238E27FC236}">
                <a16:creationId xmlns:a16="http://schemas.microsoft.com/office/drawing/2014/main" id="{7FB682FE-5309-CB46-7756-A574A88890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9_t">
            <a:extLst>
              <a:ext uri="{FF2B5EF4-FFF2-40B4-BE49-F238E27FC236}">
                <a16:creationId xmlns:a16="http://schemas.microsoft.com/office/drawing/2014/main" id="{4381EECF-F6A9-5B36-1837-D62602388163}"/>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223;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174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4_t">
            <a:extLst>
              <a:ext uri="{FF2B5EF4-FFF2-40B4-BE49-F238E27FC236}">
                <a16:creationId xmlns:a16="http://schemas.microsoft.com/office/drawing/2014/main" id="{D4443F62-FEB1-3F8A-370D-6586E0B7EAB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224;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4_c" descr="Trust mean score trend data for Q7, plotted against the national average. ">
            <a:extLst>
              <a:ext uri="{FF2B5EF4-FFF2-40B4-BE49-F238E27FC236}">
                <a16:creationId xmlns:a16="http://schemas.microsoft.com/office/drawing/2014/main" id="{45442E3E-B470-44A6-9B3A-E9A858DC578E}"/>
              </a:ext>
            </a:extLst>
          </p:cNvPr>
          <p:cNvGraphicFramePr/>
          <p:nvPr>
            <p:extLst>
              <p:ext uri="{D42A27DB-BD31-4B8C-83A1-F6EECF244321}">
                <p14:modId xmlns:p14="http://schemas.microsoft.com/office/powerpoint/2010/main" val="1339722320"/>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9_c" descr="Trust mean score trend data for Q7, plotted against the national average. ">
            <a:extLst>
              <a:ext uri="{FF2B5EF4-FFF2-40B4-BE49-F238E27FC236}">
                <a16:creationId xmlns:a16="http://schemas.microsoft.com/office/drawing/2014/main" id="{6C120EC1-0E60-3BB8-8C64-2B55A8301369}"/>
              </a:ext>
            </a:extLst>
          </p:cNvPr>
          <p:cNvGraphicFramePr/>
          <p:nvPr>
            <p:extLst>
              <p:ext uri="{D42A27DB-BD31-4B8C-83A1-F6EECF244321}">
                <p14:modId xmlns:p14="http://schemas.microsoft.com/office/powerpoint/2010/main" val="2852712512"/>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14_sig" descr="Significant changes 2021 vs 2020&#10;Significant changes 2021 vs 2019" title="Significant changes">
            <a:extLst>
              <a:ext uri="{FF2B5EF4-FFF2-40B4-BE49-F238E27FC236}">
                <a16:creationId xmlns:a16="http://schemas.microsoft.com/office/drawing/2014/main" id="{407FED2B-4EE6-F4AD-47C2-7880DB07625F}"/>
              </a:ext>
            </a:extLst>
          </p:cNvPr>
          <p:cNvGraphicFramePr>
            <a:graphicFrameLocks noGrp="1"/>
          </p:cNvGraphicFramePr>
          <p:nvPr>
            <p:extLst>
              <p:ext uri="{D42A27DB-BD31-4B8C-83A1-F6EECF244321}">
                <p14:modId xmlns:p14="http://schemas.microsoft.com/office/powerpoint/2010/main" val="2782219446"/>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9_sig" descr="Significant changes 2021 vs 2020&#10;Significant changes 2021 vs 2019" title="Significant changes">
            <a:extLst>
              <a:ext uri="{FF2B5EF4-FFF2-40B4-BE49-F238E27FC236}">
                <a16:creationId xmlns:a16="http://schemas.microsoft.com/office/drawing/2014/main" id="{63762962-035E-24C6-EBC8-D01230D824E1}"/>
              </a:ext>
            </a:extLst>
          </p:cNvPr>
          <p:cNvGraphicFramePr>
            <a:graphicFrameLocks noGrp="1"/>
          </p:cNvGraphicFramePr>
          <p:nvPr>
            <p:extLst>
              <p:ext uri="{D42A27DB-BD31-4B8C-83A1-F6EECF244321}">
                <p14:modId xmlns:p14="http://schemas.microsoft.com/office/powerpoint/2010/main" val="47411011"/>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2084114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details on the contents of this report.</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Significance test table compares 2025 score to your 2023 and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Full national results; technical document</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National and trust-level data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all trusts who took part in the 2025 Community </a:t>
            </a:r>
            <a:r>
              <a:rPr lang="en-GB" sz="1200" dirty="0">
                <a:solidFill>
                  <a:prstClr val="black"/>
                </a:solidFill>
                <a:latin typeface="Arial" panose="020B0604020202020204" pitchFamily="34" charset="0"/>
                <a:cs typeface="Arial" panose="020B0604020202020204" pitchFamily="34" charset="0"/>
              </a:rPr>
              <a:t>m</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ental</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health survey.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details of the methodology for the survey, instructions for trusts and contractors to carry out the survey, and the survey development report can also be found on the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NHS Surveys website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NHS Patient Survey Programme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including results from other surveys.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CQC monitors providers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81B78-B0A1-E860-129E-74651843AD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A98338-6566-9C90-CC90-0F75D8F18CEA}"/>
              </a:ext>
            </a:extLst>
          </p:cNvPr>
          <p:cNvSpPr>
            <a:spLocks noGrp="1"/>
          </p:cNvSpPr>
          <p:nvPr>
            <p:ph type="title"/>
          </p:nvPr>
        </p:nvSpPr>
        <p:spPr>
          <a:xfrm>
            <a:off x="419970" y="509078"/>
            <a:ext cx="11417697" cy="654856"/>
          </a:xfrm>
        </p:spPr>
        <p:txBody>
          <a:bodyPr>
            <a:normAutofit/>
          </a:bodyPr>
          <a:lstStyle/>
          <a:p>
            <a:r>
              <a:rPr lang="en-US" dirty="0"/>
              <a:t>Section 11. Overall experience</a:t>
            </a:r>
            <a:endParaRPr lang="en-GB" dirty="0"/>
          </a:p>
        </p:txBody>
      </p:sp>
      <p:sp>
        <p:nvSpPr>
          <p:cNvPr id="45" name="Slide Number Placeholder 1">
            <a:extLst>
              <a:ext uri="{FF2B5EF4-FFF2-40B4-BE49-F238E27FC236}">
                <a16:creationId xmlns:a16="http://schemas.microsoft.com/office/drawing/2014/main" id="{5D132827-311D-D8B4-CF32-598D93145C7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38_t">
            <a:extLst>
              <a:ext uri="{FF2B5EF4-FFF2-40B4-BE49-F238E27FC236}">
                <a16:creationId xmlns:a16="http://schemas.microsoft.com/office/drawing/2014/main" id="{D7881A8D-FC83-975B-3402-6CDE4540B651}"/>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175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521C1FCD-CABE-3E37-F8A9-3656FBD88A83}"/>
              </a:ext>
            </a:extLst>
          </p:cNvPr>
          <p:cNvGraphicFramePr/>
          <p:nvPr>
            <p:extLst>
              <p:ext uri="{D42A27DB-BD31-4B8C-83A1-F6EECF244321}">
                <p14:modId xmlns:p14="http://schemas.microsoft.com/office/powerpoint/2010/main" val="443046533"/>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8_sig" descr="Significant changes 2021 vs 2020&#10;Significant changes 2021 vs 2019" title="Significant changes">
            <a:extLst>
              <a:ext uri="{FF2B5EF4-FFF2-40B4-BE49-F238E27FC236}">
                <a16:creationId xmlns:a16="http://schemas.microsoft.com/office/drawing/2014/main" id="{D29C9B23-F109-439B-9C66-FD9130EDC186}"/>
              </a:ext>
            </a:extLst>
          </p:cNvPr>
          <p:cNvGraphicFramePr>
            <a:graphicFrameLocks noGrp="1"/>
          </p:cNvGraphicFramePr>
          <p:nvPr>
            <p:extLst>
              <p:ext uri="{D42A27DB-BD31-4B8C-83A1-F6EECF244321}">
                <p14:modId xmlns:p14="http://schemas.microsoft.com/office/powerpoint/2010/main" val="3138568858"/>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18912440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5BE1B-540B-70E5-B076-8B7017E9EE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7511AD-1595-CE26-60B7-70A05987DC74}"/>
              </a:ext>
            </a:extLst>
          </p:cNvPr>
          <p:cNvSpPr>
            <a:spLocks noGrp="1"/>
          </p:cNvSpPr>
          <p:nvPr>
            <p:ph type="title"/>
          </p:nvPr>
        </p:nvSpPr>
        <p:spPr>
          <a:xfrm>
            <a:off x="419970" y="509078"/>
            <a:ext cx="11417697" cy="654856"/>
          </a:xfrm>
        </p:spPr>
        <p:txBody>
          <a:bodyPr>
            <a:normAutofit/>
          </a:bodyPr>
          <a:lstStyle/>
          <a:p>
            <a:r>
              <a:rPr lang="en-US" dirty="0"/>
              <a:t>Section 12. Feedback</a:t>
            </a:r>
            <a:endParaRPr lang="en-GB" dirty="0"/>
          </a:p>
        </p:txBody>
      </p:sp>
      <p:sp>
        <p:nvSpPr>
          <p:cNvPr id="45" name="Slide Number Placeholder 1">
            <a:extLst>
              <a:ext uri="{FF2B5EF4-FFF2-40B4-BE49-F238E27FC236}">
                <a16:creationId xmlns:a16="http://schemas.microsoft.com/office/drawing/2014/main" id="{E32BF590-B135-9AB7-7726-FE8AF53E48D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40_t">
            <a:extLst>
              <a:ext uri="{FF2B5EF4-FFF2-40B4-BE49-F238E27FC236}">
                <a16:creationId xmlns:a16="http://schemas.microsoft.com/office/drawing/2014/main" id="{1DFA2614-7B8F-3FE5-AA88-19A68334571C}"/>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answered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6" name="Q40_c" descr="Trust mean score trend data for Q7, plotted against the national average. ">
            <a:extLst>
              <a:ext uri="{FF2B5EF4-FFF2-40B4-BE49-F238E27FC236}">
                <a16:creationId xmlns:a16="http://schemas.microsoft.com/office/drawing/2014/main" id="{9B62AA50-8A9B-0F26-0359-BA6B97CCDECB}"/>
              </a:ext>
            </a:extLst>
          </p:cNvPr>
          <p:cNvGraphicFramePr/>
          <p:nvPr>
            <p:extLst>
              <p:ext uri="{D42A27DB-BD31-4B8C-83A1-F6EECF244321}">
                <p14:modId xmlns:p14="http://schemas.microsoft.com/office/powerpoint/2010/main" val="3475790202"/>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40_sig" descr="Significant changes 2021 vs 2020&#10;Significant changes 2021 vs 2019" title="Significant changes">
            <a:extLst>
              <a:ext uri="{FF2B5EF4-FFF2-40B4-BE49-F238E27FC236}">
                <a16:creationId xmlns:a16="http://schemas.microsoft.com/office/drawing/2014/main" id="{120B01A0-655D-8A10-D458-EB9D663E8FA9}"/>
              </a:ext>
            </a:extLst>
          </p:cNvPr>
          <p:cNvGraphicFramePr>
            <a:graphicFrameLocks noGrp="1"/>
          </p:cNvGraphicFramePr>
          <p:nvPr>
            <p:extLst>
              <p:ext uri="{D42A27DB-BD31-4B8C-83A1-F6EECF244321}">
                <p14:modId xmlns:p14="http://schemas.microsoft.com/office/powerpoint/2010/main" val="3359132635"/>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5256790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79654247"/>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233079480"/>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Q19. Have you been given a diagnosis for your mental health?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27324926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396105884"/>
              </p:ext>
            </p:extLst>
          </p:nvPr>
        </p:nvGraphicFramePr>
        <p:xfrm>
          <a:off x="337589" y="1971040"/>
          <a:ext cx="11509200" cy="952103"/>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335280">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7718171"/>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14271036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5154159"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Border box" title="Decorative">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86585"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28384" y="2228365"/>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180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28384"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15%</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28384" y="3369976"/>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19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463965"/>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891499"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lvl="0">
              <a:lnSpc>
                <a:spcPct val="110000"/>
              </a:lnSpc>
              <a:defRPr/>
            </a:pPr>
            <a:r>
              <a:rPr lang="en-GB" sz="1100" b="1">
                <a:solidFill>
                  <a:srgbClr val="6D276A"/>
                </a:solidFill>
                <a:latin typeface="Arial" panose="020B0604020202020204" pitchFamily="34" charset="0"/>
                <a:cs typeface="Arial" panose="020B0604020202020204" pitchFamily="34" charset="0"/>
              </a:rPr>
              <a:t>95</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id="{21238BFB-9219-4BA2-A839-955625A10BE0}"/>
              </a:ext>
            </a:extLst>
          </p:cNvPr>
          <p:cNvGraphicFramePr>
            <a:graphicFrameLocks/>
          </p:cNvGraphicFramePr>
          <p:nvPr>
            <p:extLst>
              <p:ext uri="{D42A27DB-BD31-4B8C-83A1-F6EECF244321}">
                <p14:modId xmlns:p14="http://schemas.microsoft.com/office/powerpoint/2010/main" val="4026277877"/>
              </p:ext>
            </p:extLst>
          </p:nvPr>
        </p:nvGraphicFramePr>
        <p:xfrm>
          <a:off x="525308" y="4968000"/>
          <a:ext cx="3440650" cy="150243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6" y="1580901"/>
            <a:ext cx="2912608"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3394014571"/>
              </p:ext>
            </p:extLst>
          </p:nvPr>
        </p:nvGraphicFramePr>
        <p:xfrm>
          <a:off x="4536935" y="1929304"/>
          <a:ext cx="3464268" cy="185470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id="{72D46603-236F-4146-8E4F-3C953F1ACC54}"/>
              </a:ext>
            </a:extLst>
          </p:cNvPr>
          <p:cNvSpPr txBox="1"/>
          <p:nvPr/>
        </p:nvSpPr>
        <p:spPr>
          <a:xfrm>
            <a:off x="5096254" y="4147438"/>
            <a:ext cx="290495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assigned as… </a:t>
            </a:r>
          </a:p>
        </p:txBody>
      </p:sp>
      <p:graphicFrame>
        <p:nvGraphicFramePr>
          <p:cNvPr id="164"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1351040276"/>
              </p:ext>
            </p:extLst>
          </p:nvPr>
        </p:nvGraphicFramePr>
        <p:xfrm>
          <a:off x="4587565" y="4725261"/>
          <a:ext cx="3413638"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id="{D95B48A4-73EB-4FE7-9F35-3EA60F797381}"/>
              </a:ext>
            </a:extLst>
          </p:cNvPr>
          <p:cNvSpPr/>
          <p:nvPr/>
        </p:nvSpPr>
        <p:spPr>
          <a:xfrm>
            <a:off x="4536935" y="5831922"/>
            <a:ext cx="3464268" cy="450316"/>
          </a:xfrm>
          <a:prstGeom prst="rect">
            <a:avLst/>
          </a:prstGeom>
        </p:spPr>
        <p:txBody>
          <a:bodyPr wrap="square">
            <a:spAutoFit/>
          </a:bodyPr>
          <a:lstStyle/>
          <a:p>
            <a:pPr lvl="0">
              <a:lnSpc>
                <a:spcPct val="110000"/>
              </a:lnSpc>
              <a:defRPr/>
            </a:pPr>
            <a:r>
              <a:rPr lang="en-GB" sz="1100" b="1">
                <a:solidFill>
                  <a:srgbClr val="6D276A"/>
                </a:solidFill>
                <a:latin typeface="Arial" panose="020B0604020202020204" pitchFamily="34" charset="0"/>
                <a:cs typeface="Arial" panose="020B0604020202020204" pitchFamily="34" charset="0"/>
              </a:rPr>
              <a:t>5</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16804"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3497665801"/>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16804"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49738060"/>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28" y="3075906"/>
                  <a:ext cx="300792" cy="185928"/>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previous_response_rate">
            <a:extLst>
              <a:ext uri="{FF2B5EF4-FFF2-40B4-BE49-F238E27FC236}">
                <a16:creationId xmlns:a16="http://schemas.microsoft.com/office/drawing/2014/main" id="{81748B4F-A397-C9F4-BAC4-32DE376DAD48}"/>
              </a:ext>
            </a:extLst>
          </p:cNvPr>
          <p:cNvSpPr txBox="1"/>
          <p:nvPr/>
        </p:nvSpPr>
        <p:spPr>
          <a:xfrm>
            <a:off x="1228384" y="3621305"/>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21</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a:extLst>
              <a:ext uri="{FF2B5EF4-FFF2-40B4-BE49-F238E27FC236}">
                <a16:creationId xmlns:a16="http://schemas.microsoft.com/office/drawing/2014/main" id="{758E3395-FD17-E615-3E44-DC7355A0ED97}"/>
              </a:ext>
            </a:extLst>
          </p:cNvPr>
          <p:cNvSpPr txBox="1"/>
          <p:nvPr/>
        </p:nvSpPr>
        <p:spPr>
          <a:xfrm>
            <a:off x="2163386" y="369537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 name="Title 51">
            <a:extLst>
              <a:ext uri="{FF2B5EF4-FFF2-40B4-BE49-F238E27FC236}">
                <a16:creationId xmlns:a16="http://schemas.microsoft.com/office/drawing/2014/main" id="{F5761F0F-A78C-457E-47E3-335E7904D5F7}"/>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19" name="Rectangle 18">
            <a:extLst>
              <a:ext uri="{FF2B5EF4-FFF2-40B4-BE49-F238E27FC236}">
                <a16:creationId xmlns:a16="http://schemas.microsoft.com/office/drawing/2014/main" id="{9E69F1CB-0309-CB7F-37FB-72ACC98DD87C}"/>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378640" y="1261182"/>
            <a:ext cx="5669668" cy="4456146"/>
            <a:chOff x="378640" y="1261182"/>
            <a:chExt cx="5669668"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850999591"/>
                </p:ext>
              </p:extLst>
            </p:nvPr>
          </p:nvGraphicFramePr>
          <p:xfrm>
            <a:off x="378640" y="2483224"/>
            <a:ext cx="5605200" cy="3204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Comparison to other </a:t>
            </a:r>
            <a:r>
              <a:rPr lang="en-GB" sz="1200" dirty="0">
                <a:solidFill>
                  <a:prstClr val="black"/>
                </a:solidFill>
                <a:latin typeface="Arial"/>
                <a:hlinkClick r:id="rId4" action="ppaction://hlinksldjump"/>
              </a:rPr>
              <a:t>t</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rusts</a:t>
            </a:r>
            <a:r>
              <a:rPr kumimoji="0" lang="en-GB" sz="1200" b="0" i="0" u="none" strike="noStrike" kern="1200" cap="none" spc="0" normalizeH="0" baseline="0" noProof="0" dirty="0">
                <a:ln>
                  <a:noFill/>
                </a:ln>
                <a:solidFill>
                  <a:prstClr val="black"/>
                </a:solidFill>
                <a:effectLst/>
                <a:uLnTx/>
                <a:uFillTx/>
                <a:latin typeface="Arial"/>
                <a:ea typeface="+mn-ea"/>
                <a:cs typeface="+mn-cs"/>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5" name="Rectangle 4" descr="Border box" title="Decorative">
            <a:extLst>
              <a:ext uri="{FF2B5EF4-FFF2-40B4-BE49-F238E27FC236}">
                <a16:creationId xmlns:a16="http://schemas.microsoft.com/office/drawing/2014/main" id="{ED9249EE-88CC-F8C7-B827-1E23CEC1D882}"/>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CC394BEB-53DC-1932-F3B7-A79855D021B8}"/>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7" name="Rectangle 6">
            <a:extLst>
              <a:ext uri="{FF2B5EF4-FFF2-40B4-BE49-F238E27FC236}">
                <a16:creationId xmlns:a16="http://schemas.microsoft.com/office/drawing/2014/main" id="{B15E7F3D-B056-1A86-9504-8345473E17A6}"/>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5D765663-B6CE-A7D8-9BF8-1F902140AF08}"/>
              </a:ext>
            </a:extLst>
          </p:cNvPr>
          <p:cNvGraphicFramePr>
            <a:graphicFrameLocks/>
          </p:cNvGraphicFramePr>
          <p:nvPr>
            <p:extLst>
              <p:ext uri="{D42A27DB-BD31-4B8C-83A1-F6EECF244321}">
                <p14:modId xmlns:p14="http://schemas.microsoft.com/office/powerpoint/2010/main" val="3814202411"/>
              </p:ext>
            </p:extLst>
          </p:nvPr>
        </p:nvGraphicFramePr>
        <p:xfrm>
          <a:off x="6071811" y="2493498"/>
          <a:ext cx="5700220" cy="310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45B046-9465-4E2A-BEEA-2C9B81716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F1FDA9-47CC-4565-96F4-EE972FE6E56B}">
  <ds:schemaRefs>
    <ds:schemaRef ds:uri="http://purl.org/dc/terms/"/>
    <ds:schemaRef ds:uri="http://schemas.microsoft.com/office/2006/documentManagement/types"/>
    <ds:schemaRef ds:uri="c497441b-d3fe-4788-8629-aff52d38f515"/>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1d162527-c308-4a98-98b8-9e726c57dd8b"/>
    <ds:schemaRef ds:uri="http://purl.org/dc/dcmitype/"/>
    <ds:schemaRef ds:uri="http://purl.org/dc/elements/1.1/"/>
  </ds:schemaRefs>
</ds:datastoreItem>
</file>

<file path=customXml/itemProps3.xml><?xml version="1.0" encoding="utf-8"?>
<ds:datastoreItem xmlns:ds="http://schemas.openxmlformats.org/officeDocument/2006/customXml" ds:itemID="{628C2AB8-5A29-44CA-B842-37BD354BEE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28453</TotalTime>
  <Words>8829</Words>
  <Application>Microsoft Office PowerPoint</Application>
  <PresentationFormat>Widescreen</PresentationFormat>
  <Paragraphs>1050</Paragraphs>
  <Slides>69</Slides>
  <Notes>58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69</vt:i4>
      </vt:variant>
    </vt:vector>
  </HeadingPairs>
  <TitlesOfParts>
    <vt:vector size="76" baseType="lpstr">
      <vt:lpstr>Arial</vt:lpstr>
      <vt:lpstr>Arial Black</vt:lpstr>
      <vt:lpstr>Calibri</vt:lpstr>
      <vt:lpstr>Calibri Light</vt:lpstr>
      <vt:lpstr>Courier New</vt:lpstr>
      <vt:lpstr>Wingdings</vt:lpstr>
      <vt:lpstr>Office Theme</vt:lpstr>
      <vt:lpstr>Berkshire Healthcare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 </vt:lpstr>
      <vt:lpstr>Summary of findings for your trust</vt:lpstr>
      <vt:lpstr>Best and worst performance relative to the national average</vt:lpstr>
      <vt:lpstr>NHS Community Mental Health Survey </vt:lpstr>
      <vt:lpstr>Scoring and benchmarking</vt:lpstr>
      <vt:lpstr>How questions are scored</vt:lpstr>
      <vt:lpstr>How to interpret benchmarking in this report</vt:lpstr>
      <vt:lpstr>How to interpret benchmarking in this report (continued)</vt:lpstr>
      <vt:lpstr>Section 1. Support while waiting </vt:lpstr>
      <vt:lpstr>Section 1. Support while waiting (continued)</vt:lpstr>
      <vt:lpstr>Section 2. Mental health team </vt:lpstr>
      <vt:lpstr>Section 2. Mental health team (continued)</vt:lpstr>
      <vt:lpstr>Section 2. Mental health team (continued)</vt:lpstr>
      <vt:lpstr>Section 3. Your care </vt:lpstr>
      <vt:lpstr>Section 3. Your care (continued)</vt:lpstr>
      <vt:lpstr>Section 3. Your care (continued)</vt:lpstr>
      <vt:lpstr>Section 4. Medication</vt:lpstr>
      <vt:lpstr>Section 4. Medication (continued)</vt:lpstr>
      <vt:lpstr>Section 4. Medication (continued)</vt:lpstr>
      <vt:lpstr>Section 5. Psychological therapies </vt:lpstr>
      <vt:lpstr>Section 5. Psychological therapies (continued)</vt:lpstr>
      <vt:lpstr>Section 6. Crisis care support </vt:lpstr>
      <vt:lpstr>Section 6. Crisis care support (continued)</vt:lpstr>
      <vt:lpstr>Section 7. Crisis care access </vt:lpstr>
      <vt:lpstr>Section 7. Crisis care access (continued)</vt:lpstr>
      <vt:lpstr>Section 8. Support with other areas of life</vt:lpstr>
      <vt:lpstr>Section 8. Support with other areas of life (continued)</vt:lpstr>
      <vt:lpstr>Section 8. Support with other areas of life (continued)</vt:lpstr>
      <vt:lpstr>Section 9. Support in accessing care </vt:lpstr>
      <vt:lpstr>Section 9. Support in accessing care (continued)</vt:lpstr>
      <vt:lpstr>Section 10. Respect, dignity and compassion </vt:lpstr>
      <vt:lpstr>Section 10. Respect, dignity and compassion (continued)</vt:lpstr>
      <vt:lpstr>Section 11. Overall experience</vt:lpstr>
      <vt:lpstr>Section 11. Overall experience (continued)</vt:lpstr>
      <vt:lpstr>Section 12. Feedback </vt:lpstr>
      <vt:lpstr>Section 12. Feedback (continued)</vt:lpstr>
      <vt:lpstr>Change over time</vt:lpstr>
      <vt:lpstr>How to interpret change over time in this report</vt:lpstr>
      <vt:lpstr>Section 1. Support while waiting</vt:lpstr>
      <vt:lpstr>Section 2. Mental health team</vt:lpstr>
      <vt:lpstr>Section 2. Mental health team (continued)</vt:lpstr>
      <vt:lpstr>Section 2. Mental health team (continued)</vt:lpstr>
      <vt:lpstr>Section 3. Your care</vt:lpstr>
      <vt:lpstr>Section 3. Your care (continued)</vt:lpstr>
      <vt:lpstr>Section 4. Medication</vt:lpstr>
      <vt:lpstr>Section 5. Psychological therapies</vt:lpstr>
      <vt:lpstr>Section 6. Crisis care support</vt:lpstr>
      <vt:lpstr>Section 7. Crisis care access</vt:lpstr>
      <vt:lpstr>Section 8. Support with other areas of life</vt:lpstr>
      <vt:lpstr>Section 8. Support with other areas of life (continued)</vt:lpstr>
      <vt:lpstr>Section 9. Support in accessing care</vt:lpstr>
      <vt:lpstr>Section 10. Respect, dignity and compassion</vt:lpstr>
      <vt:lpstr>Section 11. Overall experience</vt:lpstr>
      <vt:lpstr>Section 12. Feedback</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Giorgia Dimiccoli</cp:lastModifiedBy>
  <cp:revision>917</cp:revision>
  <dcterms:created xsi:type="dcterms:W3CDTF">2021-03-04T09:52:26Z</dcterms:created>
  <dcterms:modified xsi:type="dcterms:W3CDTF">2026-02-20T12:39:48Z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